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59" r:id="rId4"/>
    <p:sldId id="260" r:id="rId5"/>
    <p:sldId id="285" r:id="rId6"/>
    <p:sldId id="311" r:id="rId7"/>
    <p:sldId id="271" r:id="rId8"/>
    <p:sldId id="313" r:id="rId9"/>
    <p:sldId id="314" r:id="rId10"/>
    <p:sldId id="315" r:id="rId11"/>
    <p:sldId id="316" r:id="rId12"/>
    <p:sldId id="317" r:id="rId13"/>
    <p:sldId id="312" r:id="rId14"/>
    <p:sldId id="318" r:id="rId15"/>
    <p:sldId id="319" r:id="rId16"/>
    <p:sldId id="320" r:id="rId17"/>
    <p:sldId id="321" r:id="rId18"/>
    <p:sldId id="322"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7" autoAdjust="0"/>
    <p:restoredTop sz="94660"/>
  </p:normalViewPr>
  <p:slideViewPr>
    <p:cSldViewPr snapToGrid="0">
      <p:cViewPr varScale="1">
        <p:scale>
          <a:sx n="112" d="100"/>
          <a:sy n="112" d="100"/>
        </p:scale>
        <p:origin x="4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03/12/2024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03/12/2024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03/12/2024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03/12/2024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03/12/2024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03/12/2024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03/12/2024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03/12/2024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03/12/2024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03/12/2024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03/12/2024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03/12/2024</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FBnJZ2s9_ns" TargetMode="External"/><Relationship Id="rId2" Type="http://schemas.openxmlformats.org/officeDocument/2006/relationships/slideLayout" Target="../slideLayouts/slideLayout7.xml"/><Relationship Id="rId1" Type="http://schemas.openxmlformats.org/officeDocument/2006/relationships/video" Target="https://www.youtube.com/embed/FBnJZ2s9_ns?feature=oembed"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https://svgsilh.com/image/2028004.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freepngimg.com/png/40258-greeting-free-hq-image"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creativecommons.org/licenses/by-nc/3.0/" TargetMode="External"/><Relationship Id="rId5" Type="http://schemas.openxmlformats.org/officeDocument/2006/relationships/hyperlink" Target="https://pixabay.com/en/speech-bubbles-conversation-black-310399/"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mminter.org/en/prayer-requests/"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Fg77AzAhSho" TargetMode="External"/><Relationship Id="rId2" Type="http://schemas.openxmlformats.org/officeDocument/2006/relationships/slideLayout" Target="../slideLayouts/slideLayout7.xml"/><Relationship Id="rId1" Type="http://schemas.openxmlformats.org/officeDocument/2006/relationships/video" Target="https://www.youtube.com/embed/Fg77AzAhSho?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gCsGqbrL-1c" TargetMode="External"/><Relationship Id="rId2" Type="http://schemas.openxmlformats.org/officeDocument/2006/relationships/slideLayout" Target="../slideLayouts/slideLayout7.xml"/><Relationship Id="rId1" Type="http://schemas.openxmlformats.org/officeDocument/2006/relationships/video" Target="https://www.youtube.com/embed/gCsGqbrL-1c?feature=oembed"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F6B8D0-3EFE-3BD7-4C7C-ABDCB0348A9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52" y="0"/>
            <a:ext cx="12187948" cy="6858000"/>
          </a:xfrm>
          <a:prstGeom prst="rect">
            <a:avLst/>
          </a:prstGeom>
        </p:spPr>
      </p:pic>
      <p:sp>
        <p:nvSpPr>
          <p:cNvPr id="2" name="Subtitle 1"/>
          <p:cNvSpPr>
            <a:spLocks noGrp="1"/>
          </p:cNvSpPr>
          <p:nvPr>
            <p:ph type="subTitle" idx="1"/>
          </p:nvPr>
        </p:nvSpPr>
        <p:spPr>
          <a:xfrm>
            <a:off x="443883" y="5118931"/>
            <a:ext cx="11203620" cy="1544516"/>
          </a:xfrm>
          <a:solidFill>
            <a:schemeClr val="bg1">
              <a:lumMod val="65000"/>
              <a:alpha val="78000"/>
            </a:schemeClr>
          </a:solidFill>
          <a:ln w="19050">
            <a:solidFill>
              <a:schemeClr val="tx1"/>
            </a:solidFill>
          </a:ln>
        </p:spPr>
        <p:txBody>
          <a:bodyPr>
            <a:noAutofit/>
          </a:bodyPr>
          <a:lstStyle/>
          <a:p>
            <a:pPr marL="0" marR="0" algn="ct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CALLED TO LOVE: THE ADVENTURE OF LIFE IN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Topic: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Gift of the Law and the Call to Love God Above All- Old Law as Preparation for the Gospel – </a:t>
            </a:r>
          </a:p>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Twofold Commandment of Love - The Greatest Commandment - The First Three Commandments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A6C6360D-66E7-61B3-87F2-962B0B98B8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462" y="688387"/>
            <a:ext cx="8388462" cy="1247386"/>
          </a:xfrm>
          <a:prstGeom prst="rect">
            <a:avLst/>
          </a:prstGeom>
        </p:spPr>
      </p:pic>
    </p:spTree>
    <p:extLst>
      <p:ext uri="{BB962C8B-B14F-4D97-AF65-F5344CB8AC3E}">
        <p14:creationId xmlns:p14="http://schemas.microsoft.com/office/powerpoint/2010/main" val="169631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759364" y="217546"/>
            <a:ext cx="4673267" cy="646331"/>
          </a:xfrm>
          <a:prstGeom prst="rect">
            <a:avLst/>
          </a:prstGeom>
          <a:noFill/>
        </p:spPr>
        <p:txBody>
          <a:bodyPr wrap="none" rtlCol="0">
            <a:spAutoFit/>
          </a:bodyPr>
          <a:lstStyle/>
          <a:p>
            <a:pPr algn="ct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Watch: </a:t>
            </a:r>
            <a:r>
              <a:rPr lang="en-US" sz="3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Golden Calf</a:t>
            </a:r>
            <a:endParaRPr lang="es-MX" sz="5400" b="1" dirty="0">
              <a:solidFill>
                <a:srgbClr val="FF0000"/>
              </a:solidFill>
            </a:endParaRPr>
          </a:p>
        </p:txBody>
      </p:sp>
      <p:sp>
        <p:nvSpPr>
          <p:cNvPr id="7" name="TextBox 6">
            <a:extLst>
              <a:ext uri="{FF2B5EF4-FFF2-40B4-BE49-F238E27FC236}">
                <a16:creationId xmlns:a16="http://schemas.microsoft.com/office/drawing/2014/main" id="{2EE2D86F-2015-D3D2-D744-D9273E4069A4}"/>
              </a:ext>
            </a:extLst>
          </p:cNvPr>
          <p:cNvSpPr txBox="1"/>
          <p:nvPr/>
        </p:nvSpPr>
        <p:spPr>
          <a:xfrm>
            <a:off x="6095997" y="6043074"/>
            <a:ext cx="5451339" cy="375552"/>
          </a:xfrm>
          <a:prstGeom prst="rect">
            <a:avLst/>
          </a:prstGeom>
          <a:noFill/>
        </p:spPr>
        <p:txBody>
          <a:bodyPr wrap="square" rtlCol="0">
            <a:spAutoFit/>
          </a:bodyPr>
          <a:lstStyle/>
          <a:p>
            <a:pPr marL="0" marR="0" algn="ctr">
              <a:lnSpc>
                <a:spcPct val="107000"/>
              </a:lnSpc>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https://www.youtube.com/watch?v=FBnJZ2s9_ns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47FB6F4-CF33-2B0F-B7F4-853114ABD537}"/>
              </a:ext>
            </a:extLst>
          </p:cNvPr>
          <p:cNvSpPr txBox="1"/>
          <p:nvPr/>
        </p:nvSpPr>
        <p:spPr>
          <a:xfrm>
            <a:off x="383135" y="1078524"/>
            <a:ext cx="4530697" cy="5920467"/>
          </a:xfrm>
          <a:prstGeom prst="rect">
            <a:avLst/>
          </a:prstGeom>
          <a:noFill/>
        </p:spPr>
        <p:txBody>
          <a:bodyPr wrap="square" rtlCol="0">
            <a:spAutoFit/>
          </a:bodyPr>
          <a:lstStyle/>
          <a:p>
            <a:pPr marL="0" marR="0"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God was loving and firm with His Chosen People in the same way that a parent would be to keep his/her toddler from touching something hot and injuring himself. </a:t>
            </a:r>
          </a:p>
          <a:p>
            <a:pPr marL="0" marR="0" algn="ct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Lord then made a covenant with the people. They were to keep His Laws and He would send His angel to protect and lead them. God promised them good health, happy families and a land of their own.                       In return, they would be His children and love and obey Him as their Father. </a:t>
            </a:r>
          </a:p>
          <a:p>
            <a:pPr marL="0" marR="0" algn="ct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Then God called Moses to come up the mountain where He would give Moses                 two stone tablets with the                                      Ten Commandments written on them.</a:t>
            </a:r>
          </a:p>
          <a:p>
            <a:endParaRPr lang="en-US" dirty="0"/>
          </a:p>
        </p:txBody>
      </p:sp>
      <p:pic>
        <p:nvPicPr>
          <p:cNvPr id="2" name="Online Media 1" title="The Golden Calf | Bible Story | LifeKids">
            <a:hlinkClick r:id="" action="ppaction://media"/>
            <a:extLst>
              <a:ext uri="{FF2B5EF4-FFF2-40B4-BE49-F238E27FC236}">
                <a16:creationId xmlns:a16="http://schemas.microsoft.com/office/drawing/2014/main" id="{0E27ED88-4469-5C3E-FBC1-A0C25E3D800B}"/>
              </a:ext>
            </a:extLst>
          </p:cNvPr>
          <p:cNvPicPr>
            <a:picLocks noRot="1" noChangeAspect="1"/>
          </p:cNvPicPr>
          <p:nvPr>
            <a:videoFile r:link="rId1"/>
          </p:nvPr>
        </p:nvPicPr>
        <p:blipFill>
          <a:blip r:embed="rId4"/>
          <a:stretch>
            <a:fillRect/>
          </a:stretch>
        </p:blipFill>
        <p:spPr>
          <a:xfrm>
            <a:off x="5457157" y="1673840"/>
            <a:ext cx="6473514" cy="3657544"/>
          </a:xfrm>
          <a:prstGeom prst="rect">
            <a:avLst/>
          </a:prstGeom>
        </p:spPr>
      </p:pic>
    </p:spTree>
    <p:extLst>
      <p:ext uri="{BB962C8B-B14F-4D97-AF65-F5344CB8AC3E}">
        <p14:creationId xmlns:p14="http://schemas.microsoft.com/office/powerpoint/2010/main" val="241595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539164" y="217546"/>
            <a:ext cx="3113673" cy="646331"/>
          </a:xfrm>
          <a:prstGeom prst="rect">
            <a:avLst/>
          </a:prstGeom>
          <a:noFill/>
        </p:spPr>
        <p:txBody>
          <a:bodyPr wrap="none" rtlCol="0">
            <a:spAutoFit/>
          </a:bodyPr>
          <a:lstStyle/>
          <a:p>
            <a:pPr algn="ct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LECTIO DIVINA</a:t>
            </a:r>
            <a:endParaRPr lang="es-MX" sz="5400" b="1" dirty="0">
              <a:solidFill>
                <a:srgbClr val="FF0000"/>
              </a:solidFill>
            </a:endParaRPr>
          </a:p>
        </p:txBody>
      </p:sp>
      <p:sp>
        <p:nvSpPr>
          <p:cNvPr id="8" name="TextBox 7">
            <a:extLst>
              <a:ext uri="{FF2B5EF4-FFF2-40B4-BE49-F238E27FC236}">
                <a16:creationId xmlns:a16="http://schemas.microsoft.com/office/drawing/2014/main" id="{F47FB6F4-CF33-2B0F-B7F4-853114ABD537}"/>
              </a:ext>
            </a:extLst>
          </p:cNvPr>
          <p:cNvSpPr txBox="1"/>
          <p:nvPr/>
        </p:nvSpPr>
        <p:spPr>
          <a:xfrm>
            <a:off x="749808" y="1078525"/>
            <a:ext cx="4488765" cy="5990551"/>
          </a:xfrm>
          <a:prstGeom prst="rect">
            <a:avLst/>
          </a:prstGeom>
          <a:noFill/>
        </p:spPr>
        <p:txBody>
          <a:bodyPr wrap="square" rtlCol="0">
            <a:spAutoFit/>
          </a:bodyPr>
          <a:lstStyle/>
          <a:p>
            <a:pPr marL="0" marR="0" algn="ct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Sharing Guidelines:</a:t>
            </a:r>
          </a:p>
          <a:p>
            <a:pPr marL="342900" marR="0" indent="-342900">
              <a:lnSpc>
                <a:spcPct val="107000"/>
              </a:lnSpc>
              <a:spcAft>
                <a:spcPts val="800"/>
              </a:spcAft>
              <a:buFont typeface="+mj-lt"/>
              <a:buAutoNum type="alphaLcParenR"/>
            </a:pPr>
            <a:r>
              <a:rPr lang="en-US" sz="2000" dirty="0">
                <a:effectLst/>
                <a:latin typeface="Calibri" panose="020F0502020204030204" pitchFamily="34" charset="0"/>
                <a:ea typeface="Calibri" panose="020F0502020204030204" pitchFamily="34" charset="0"/>
                <a:cs typeface="Times New Roman" panose="02020603050405020304" pitchFamily="18" charset="0"/>
              </a:rPr>
              <a:t>Respectfully listening to each family member as he/she is sharing his/her reflection is very important. </a:t>
            </a:r>
          </a:p>
          <a:p>
            <a:pPr marL="342900" marR="0" indent="-342900">
              <a:lnSpc>
                <a:spcPct val="107000"/>
              </a:lnSpc>
              <a:spcAft>
                <a:spcPts val="800"/>
              </a:spcAft>
              <a:buFont typeface="+mj-lt"/>
              <a:buAutoNum type="alphaLcParen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Aft>
                <a:spcPts val="800"/>
              </a:spcAft>
              <a:buFont typeface="+mj-lt"/>
              <a:buAutoNum type="alphaLcParenR"/>
            </a:pPr>
            <a:r>
              <a:rPr lang="en-US" sz="2000" dirty="0">
                <a:effectLst/>
                <a:latin typeface="Calibri" panose="020F0502020204030204" pitchFamily="34" charset="0"/>
                <a:ea typeface="Calibri" panose="020F0502020204030204" pitchFamily="34" charset="0"/>
                <a:cs typeface="Times New Roman" panose="02020603050405020304" pitchFamily="18" charset="0"/>
              </a:rPr>
              <a:t>Avoid interrupting or even correcting what another is saying (we’re looking to listen, not critique). </a:t>
            </a:r>
          </a:p>
          <a:p>
            <a:pPr marL="342900" marR="0" indent="-342900">
              <a:lnSpc>
                <a:spcPct val="107000"/>
              </a:lnSpc>
              <a:spcAft>
                <a:spcPts val="800"/>
              </a:spcAft>
              <a:buFont typeface="+mj-lt"/>
              <a:buAutoNum type="alphaLcParen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Aft>
                <a:spcPts val="800"/>
              </a:spcAft>
              <a:buFont typeface="+mj-lt"/>
              <a:buAutoNum type="alphaLcParenR"/>
            </a:pPr>
            <a:r>
              <a:rPr lang="en-US" sz="2000" dirty="0">
                <a:effectLst/>
                <a:latin typeface="Calibri" panose="020F0502020204030204" pitchFamily="34" charset="0"/>
                <a:ea typeface="Calibri" panose="020F0502020204030204" pitchFamily="34" charset="0"/>
                <a:cs typeface="Times New Roman" panose="02020603050405020304" pitchFamily="18" charset="0"/>
              </a:rPr>
              <a:t>When each family member has had an opportunity to share, please wait quietly for the other families to finish while we wait for the other families to finish. Give families time to share privately.</a:t>
            </a:r>
          </a:p>
          <a:p>
            <a:endParaRPr lang="en-US" dirty="0"/>
          </a:p>
        </p:txBody>
      </p:sp>
      <p:pic>
        <p:nvPicPr>
          <p:cNvPr id="6" name="Graphic 5">
            <a:extLst>
              <a:ext uri="{FF2B5EF4-FFF2-40B4-BE49-F238E27FC236}">
                <a16:creationId xmlns:a16="http://schemas.microsoft.com/office/drawing/2014/main" id="{E418D0D8-3F2E-600A-A714-BFC76C9EA273}"/>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5722461" y="1536827"/>
            <a:ext cx="6386930" cy="5298121"/>
          </a:xfrm>
          <a:prstGeom prst="rect">
            <a:avLst/>
          </a:prstGeom>
        </p:spPr>
      </p:pic>
    </p:spTree>
    <p:extLst>
      <p:ext uri="{BB962C8B-B14F-4D97-AF65-F5344CB8AC3E}">
        <p14:creationId xmlns:p14="http://schemas.microsoft.com/office/powerpoint/2010/main" val="397716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41569-08CB-D824-17E1-6508AFCBB0D9}"/>
            </a:ext>
          </a:extLst>
        </p:cNvPr>
        <p:cNvGrpSpPr/>
        <p:nvPr/>
      </p:nvGrpSpPr>
      <p:grpSpPr>
        <a:xfrm>
          <a:off x="0" y="0"/>
          <a:ext cx="0" cy="0"/>
          <a:chOff x="0" y="0"/>
          <a:chExt cx="0" cy="0"/>
        </a:xfrm>
      </p:grpSpPr>
      <p:pic>
        <p:nvPicPr>
          <p:cNvPr id="3" name="Picture 2" descr="A watercolor of a person standing on a cliff&#10;&#10;Description automatically generated">
            <a:extLst>
              <a:ext uri="{FF2B5EF4-FFF2-40B4-BE49-F238E27FC236}">
                <a16:creationId xmlns:a16="http://schemas.microsoft.com/office/drawing/2014/main" id="{8832A3CB-F61D-A4BB-0E26-5220DBC515C0}"/>
              </a:ext>
            </a:extLst>
          </p:cNvPr>
          <p:cNvPicPr>
            <a:picLocks noChangeAspect="1"/>
          </p:cNvPicPr>
          <p:nvPr/>
        </p:nvPicPr>
        <p:blipFill>
          <a:blip r:embed="rId2"/>
          <a:srcRect b="17273"/>
          <a:stretch/>
        </p:blipFill>
        <p:spPr>
          <a:xfrm>
            <a:off x="-11092" y="1016950"/>
            <a:ext cx="12214184" cy="5843957"/>
          </a:xfrm>
          <a:prstGeom prst="rect">
            <a:avLst/>
          </a:prstGeom>
        </p:spPr>
      </p:pic>
      <p:sp>
        <p:nvSpPr>
          <p:cNvPr id="5" name="Rectangle 4">
            <a:extLst>
              <a:ext uri="{FF2B5EF4-FFF2-40B4-BE49-F238E27FC236}">
                <a16:creationId xmlns:a16="http://schemas.microsoft.com/office/drawing/2014/main" id="{944C6233-8B1B-44A3-DE05-7C50A98B8BCB}"/>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AFB22457-65AC-ABF8-7DD3-5EAFCB25E228}"/>
              </a:ext>
            </a:extLst>
          </p:cNvPr>
          <p:cNvSpPr txBox="1"/>
          <p:nvPr/>
        </p:nvSpPr>
        <p:spPr>
          <a:xfrm>
            <a:off x="4539164" y="217546"/>
            <a:ext cx="3113673" cy="646331"/>
          </a:xfrm>
          <a:prstGeom prst="rect">
            <a:avLst/>
          </a:prstGeom>
          <a:noFill/>
        </p:spPr>
        <p:txBody>
          <a:bodyPr wrap="none" rtlCol="0">
            <a:spAutoFit/>
          </a:bodyPr>
          <a:lstStyle/>
          <a:p>
            <a:pPr algn="ct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LECTIO DIVINA</a:t>
            </a:r>
            <a:endParaRPr lang="es-MX" sz="5400" b="1" dirty="0">
              <a:solidFill>
                <a:srgbClr val="FF0000"/>
              </a:solidFill>
            </a:endParaRPr>
          </a:p>
        </p:txBody>
      </p:sp>
      <p:sp>
        <p:nvSpPr>
          <p:cNvPr id="8" name="TextBox 7">
            <a:extLst>
              <a:ext uri="{FF2B5EF4-FFF2-40B4-BE49-F238E27FC236}">
                <a16:creationId xmlns:a16="http://schemas.microsoft.com/office/drawing/2014/main" id="{453776D7-3B2F-16B9-CC6D-2BB05AB7FCE8}"/>
              </a:ext>
            </a:extLst>
          </p:cNvPr>
          <p:cNvSpPr txBox="1"/>
          <p:nvPr/>
        </p:nvSpPr>
        <p:spPr>
          <a:xfrm>
            <a:off x="4631821" y="1791726"/>
            <a:ext cx="6801740" cy="4358886"/>
          </a:xfrm>
          <a:prstGeom prst="rect">
            <a:avLst/>
          </a:prstGeom>
          <a:noFill/>
        </p:spPr>
        <p:txBody>
          <a:bodyPr wrap="square" rtlCol="0">
            <a:spAutoFit/>
          </a:bodyPr>
          <a:lstStyle/>
          <a:p>
            <a:pPr marL="342900" marR="0" lvl="0" indent="-342900">
              <a:lnSpc>
                <a:spcPct val="107000"/>
              </a:lnSpc>
              <a:buFont typeface="+mj-lt"/>
              <a:buAutoNum type="arabicPeriod"/>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All the family members to find a comfortable place to sit together as a small group.</a:t>
            </a:r>
          </a:p>
          <a:p>
            <a:pPr marL="342900" marR="0" lvl="0" indent="-342900">
              <a:lnSpc>
                <a:spcPct val="107000"/>
              </a:lnSpc>
              <a:buFont typeface="+mj-lt"/>
              <a:buAutoNum type="arabicPeriod"/>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mj-lt"/>
              <a:buAutoNum type="arabicPeriod"/>
            </a:pPr>
            <a:r>
              <a:rPr lang="en-US" sz="2000" b="1" dirty="0">
                <a:effectLst/>
                <a:latin typeface="Calibri" panose="020F0502020204030204" pitchFamily="34" charset="0"/>
                <a:ea typeface="Calibri" panose="020F0502020204030204" pitchFamily="34" charset="0"/>
                <a:cs typeface="Times New Roman" panose="02020603050405020304" pitchFamily="18" charset="0"/>
              </a:rPr>
              <a:t>God was very angry with the Israelites and told them that He would not be traveling with them to the Promised Land because they had chosen to worship the golden calf instead of their Heavenly Father who had rescued them from the slavery to the Egyptians. </a:t>
            </a:r>
          </a:p>
          <a:p>
            <a:pPr marL="342900" marR="0" lvl="0" indent="-342900">
              <a:lnSpc>
                <a:spcPct val="107000"/>
              </a:lnSpc>
              <a:buFont typeface="+mj-lt"/>
              <a:buAutoNum type="arabicPeriod"/>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mj-lt"/>
              <a:buAutoNum type="arabicPeriod"/>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Sit quietly as we pray and then continue to read the story of </a:t>
            </a:r>
            <a:r>
              <a:rPr lang="en-US" sz="2000" b="1" i="1" dirty="0">
                <a:effectLst/>
                <a:latin typeface="Calibri" panose="020F0502020204030204" pitchFamily="34" charset="0"/>
                <a:ea typeface="Calibri" panose="020F0502020204030204" pitchFamily="34" charset="0"/>
                <a:cs typeface="Times New Roman" panose="02020603050405020304" pitchFamily="18" charset="0"/>
              </a:rPr>
              <a:t>Moses’ Intimacy with God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from Sacred Scripture. When I have finished reading, we will sit in silence for a minute and think about what God is saying to us through this story. </a:t>
            </a:r>
          </a:p>
        </p:txBody>
      </p:sp>
    </p:spTree>
    <p:extLst>
      <p:ext uri="{BB962C8B-B14F-4D97-AF65-F5344CB8AC3E}">
        <p14:creationId xmlns:p14="http://schemas.microsoft.com/office/powerpoint/2010/main" val="1259407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 book and a staff&#10;&#10;Description automatically generated">
            <a:extLst>
              <a:ext uri="{FF2B5EF4-FFF2-40B4-BE49-F238E27FC236}">
                <a16:creationId xmlns:a16="http://schemas.microsoft.com/office/drawing/2014/main" id="{68888F3D-6983-AD9F-6713-DF3703051C24}"/>
              </a:ext>
            </a:extLst>
          </p:cNvPr>
          <p:cNvPicPr>
            <a:picLocks noChangeAspect="1"/>
          </p:cNvPicPr>
          <p:nvPr/>
        </p:nvPicPr>
        <p:blipFill>
          <a:blip r:embed="rId2"/>
          <a:stretch>
            <a:fillRect/>
          </a:stretch>
        </p:blipFill>
        <p:spPr>
          <a:xfrm>
            <a:off x="0" y="294830"/>
            <a:ext cx="12192000" cy="6563170"/>
          </a:xfrm>
          <a:prstGeom prst="rect">
            <a:avLst/>
          </a:prstGeom>
        </p:spPr>
      </p:pic>
      <p:sp>
        <p:nvSpPr>
          <p:cNvPr id="2" name="Rectangle 1">
            <a:extLst>
              <a:ext uri="{FF2B5EF4-FFF2-40B4-BE49-F238E27FC236}">
                <a16:creationId xmlns:a16="http://schemas.microsoft.com/office/drawing/2014/main" id="{7B32C888-9DA9-7143-6FC5-899C5BCA0F46}"/>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a:extLst>
              <a:ext uri="{FF2B5EF4-FFF2-40B4-BE49-F238E27FC236}">
                <a16:creationId xmlns:a16="http://schemas.microsoft.com/office/drawing/2014/main" id="{79BD0F35-45F3-1675-C462-F3B39380B976}"/>
              </a:ext>
            </a:extLst>
          </p:cNvPr>
          <p:cNvSpPr txBox="1"/>
          <p:nvPr/>
        </p:nvSpPr>
        <p:spPr>
          <a:xfrm>
            <a:off x="4539164" y="217546"/>
            <a:ext cx="3113673" cy="646331"/>
          </a:xfrm>
          <a:prstGeom prst="rect">
            <a:avLst/>
          </a:prstGeom>
          <a:noFill/>
        </p:spPr>
        <p:txBody>
          <a:bodyPr wrap="none" rtlCol="0">
            <a:spAutoFit/>
          </a:bodyPr>
          <a:lstStyle/>
          <a:p>
            <a:pPr algn="ct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LECTIO DIVINA</a:t>
            </a:r>
            <a:endParaRPr lang="es-MX" sz="5400" b="1" dirty="0">
              <a:solidFill>
                <a:srgbClr val="FF0000"/>
              </a:solidFill>
            </a:endParaRPr>
          </a:p>
        </p:txBody>
      </p:sp>
      <p:sp>
        <p:nvSpPr>
          <p:cNvPr id="4" name="TextBox 3">
            <a:extLst>
              <a:ext uri="{FF2B5EF4-FFF2-40B4-BE49-F238E27FC236}">
                <a16:creationId xmlns:a16="http://schemas.microsoft.com/office/drawing/2014/main" id="{E7C53D89-C287-07F3-1B33-234F49052F57}"/>
              </a:ext>
            </a:extLst>
          </p:cNvPr>
          <p:cNvSpPr txBox="1"/>
          <p:nvPr/>
        </p:nvSpPr>
        <p:spPr>
          <a:xfrm>
            <a:off x="4645152" y="1472184"/>
            <a:ext cx="7207866" cy="4044249"/>
          </a:xfrm>
          <a:prstGeom prst="rect">
            <a:avLst/>
          </a:prstGeom>
          <a:noFill/>
        </p:spPr>
        <p:txBody>
          <a:bodyPr wrap="square" rtlCol="0">
            <a:spAutoFit/>
          </a:bodyPr>
          <a:lstStyle/>
          <a:p>
            <a:pPr marL="457200" marR="0" algn="ctr">
              <a:lnSpc>
                <a:spcPct val="107000"/>
              </a:lnSpc>
            </a:pPr>
            <a:r>
              <a:rPr lang="en-US" sz="2600" b="1" dirty="0">
                <a:effectLst/>
                <a:latin typeface="Calibri" panose="020F0502020204030204" pitchFamily="34" charset="0"/>
                <a:ea typeface="Calibri" panose="020F0502020204030204" pitchFamily="34" charset="0"/>
                <a:cs typeface="Times New Roman" panose="02020603050405020304" pitchFamily="18" charset="0"/>
              </a:rPr>
              <a:t>Dear God, Our Father,</a:t>
            </a:r>
          </a:p>
          <a:p>
            <a:pPr marL="457200" marR="0" algn="ctr">
              <a:lnSpc>
                <a:spcPct val="107000"/>
              </a:lnSpc>
            </a:pPr>
            <a:r>
              <a:rPr lang="en-US" sz="2600" b="1" dirty="0">
                <a:effectLst/>
                <a:latin typeface="Calibri" panose="020F0502020204030204" pitchFamily="34" charset="0"/>
                <a:ea typeface="Calibri" panose="020F0502020204030204" pitchFamily="34" charset="0"/>
                <a:cs typeface="Times New Roman" panose="02020603050405020304" pitchFamily="18" charset="0"/>
              </a:rPr>
              <a:t>As we read and think about the story of  </a:t>
            </a:r>
          </a:p>
          <a:p>
            <a:pPr marL="457200" marR="0" algn="ctr">
              <a:lnSpc>
                <a:spcPct val="107000"/>
              </a:lnSpc>
            </a:pPr>
            <a:r>
              <a:rPr lang="en-US" sz="2600" b="1" dirty="0">
                <a:effectLst/>
                <a:latin typeface="Calibri" panose="020F0502020204030204" pitchFamily="34" charset="0"/>
                <a:ea typeface="Calibri" panose="020F0502020204030204" pitchFamily="34" charset="0"/>
                <a:cs typeface="Times New Roman" panose="02020603050405020304" pitchFamily="18" charset="0"/>
              </a:rPr>
              <a:t>Your love for Your Chosen People, we ask the Holy Spirit to come and speak to the hearts of all here, from the oldest to the youngest.</a:t>
            </a:r>
          </a:p>
          <a:p>
            <a:pPr marL="457200" marR="0" algn="ctr">
              <a:lnSpc>
                <a:spcPct val="107000"/>
              </a:lnSpc>
            </a:pPr>
            <a:r>
              <a:rPr lang="en-US" sz="2600" b="1" dirty="0">
                <a:effectLst/>
                <a:latin typeface="Calibri" panose="020F0502020204030204" pitchFamily="34" charset="0"/>
                <a:ea typeface="Calibri" panose="020F0502020204030204" pitchFamily="34" charset="0"/>
                <a:cs typeface="Times New Roman" panose="02020603050405020304" pitchFamily="18" charset="0"/>
              </a:rPr>
              <a:t> Reveal to us Your Heart of love for us,          Your children. </a:t>
            </a:r>
          </a:p>
          <a:p>
            <a:pPr marL="457200" marR="0" algn="ctr">
              <a:lnSpc>
                <a:spcPct val="107000"/>
              </a:lnSpc>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ct val="107000"/>
              </a:lnSpc>
              <a:spcAft>
                <a:spcPts val="800"/>
              </a:spcAft>
            </a:pPr>
            <a:r>
              <a:rPr lang="en-US" sz="4000" b="1" i="1" dirty="0">
                <a:latin typeface="Calibri" panose="020F0502020204030204" pitchFamily="34" charset="0"/>
                <a:ea typeface="Calibri" panose="020F0502020204030204" pitchFamily="34" charset="0"/>
                <a:cs typeface="Times New Roman" panose="02020603050405020304" pitchFamily="18" charset="0"/>
              </a:rPr>
              <a:t>Read: </a:t>
            </a:r>
            <a:r>
              <a:rPr lang="en-US" sz="4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Exodus 33:7-23 &amp; 34:1-4</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208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83898-9BB1-B4F0-83BD-5249FB1B9968}"/>
            </a:ext>
          </a:extLst>
        </p:cNvPr>
        <p:cNvGrpSpPr/>
        <p:nvPr/>
      </p:nvGrpSpPr>
      <p:grpSpPr>
        <a:xfrm>
          <a:off x="0" y="0"/>
          <a:ext cx="0" cy="0"/>
          <a:chOff x="0" y="0"/>
          <a:chExt cx="0" cy="0"/>
        </a:xfrm>
      </p:grpSpPr>
      <p:pic>
        <p:nvPicPr>
          <p:cNvPr id="6" name="Picture 5" descr="A person holding a book and a staff&#10;&#10;Description automatically generated">
            <a:extLst>
              <a:ext uri="{FF2B5EF4-FFF2-40B4-BE49-F238E27FC236}">
                <a16:creationId xmlns:a16="http://schemas.microsoft.com/office/drawing/2014/main" id="{C617202B-986B-B273-F86B-3553D8F52064}"/>
              </a:ext>
            </a:extLst>
          </p:cNvPr>
          <p:cNvPicPr>
            <a:picLocks noChangeAspect="1"/>
          </p:cNvPicPr>
          <p:nvPr/>
        </p:nvPicPr>
        <p:blipFill>
          <a:blip r:embed="rId2"/>
          <a:stretch>
            <a:fillRect/>
          </a:stretch>
        </p:blipFill>
        <p:spPr>
          <a:xfrm>
            <a:off x="0" y="294830"/>
            <a:ext cx="12192000" cy="6563170"/>
          </a:xfrm>
          <a:prstGeom prst="rect">
            <a:avLst/>
          </a:prstGeom>
        </p:spPr>
      </p:pic>
      <p:sp>
        <p:nvSpPr>
          <p:cNvPr id="2" name="Rectangle 1">
            <a:extLst>
              <a:ext uri="{FF2B5EF4-FFF2-40B4-BE49-F238E27FC236}">
                <a16:creationId xmlns:a16="http://schemas.microsoft.com/office/drawing/2014/main" id="{70F070BA-7384-FE9E-04DA-5C7CC629E4EA}"/>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a:extLst>
              <a:ext uri="{FF2B5EF4-FFF2-40B4-BE49-F238E27FC236}">
                <a16:creationId xmlns:a16="http://schemas.microsoft.com/office/drawing/2014/main" id="{C0BD9F2F-62E1-8DD3-FFCE-DE45617AB858}"/>
              </a:ext>
            </a:extLst>
          </p:cNvPr>
          <p:cNvSpPr txBox="1"/>
          <p:nvPr/>
        </p:nvSpPr>
        <p:spPr>
          <a:xfrm>
            <a:off x="4539164" y="217546"/>
            <a:ext cx="3113673" cy="646331"/>
          </a:xfrm>
          <a:prstGeom prst="rect">
            <a:avLst/>
          </a:prstGeom>
          <a:noFill/>
        </p:spPr>
        <p:txBody>
          <a:bodyPr wrap="none" rtlCol="0">
            <a:spAutoFit/>
          </a:bodyPr>
          <a:lstStyle/>
          <a:p>
            <a:pPr algn="ct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LECTIO DIVINA</a:t>
            </a:r>
            <a:endParaRPr lang="es-MX" sz="5400" b="1" dirty="0">
              <a:solidFill>
                <a:srgbClr val="FF0000"/>
              </a:solidFill>
            </a:endParaRPr>
          </a:p>
        </p:txBody>
      </p:sp>
      <p:sp>
        <p:nvSpPr>
          <p:cNvPr id="4" name="TextBox 3">
            <a:extLst>
              <a:ext uri="{FF2B5EF4-FFF2-40B4-BE49-F238E27FC236}">
                <a16:creationId xmlns:a16="http://schemas.microsoft.com/office/drawing/2014/main" id="{E26CC8A3-765A-C9B2-D5BC-1139CA562216}"/>
              </a:ext>
            </a:extLst>
          </p:cNvPr>
          <p:cNvSpPr txBox="1"/>
          <p:nvPr/>
        </p:nvSpPr>
        <p:spPr>
          <a:xfrm>
            <a:off x="4896740" y="1155808"/>
            <a:ext cx="6956278" cy="5537350"/>
          </a:xfrm>
          <a:prstGeom prst="rect">
            <a:avLst/>
          </a:prstGeom>
          <a:noFill/>
        </p:spPr>
        <p:txBody>
          <a:bodyPr wrap="square" rtlCol="0">
            <a:spAutoFit/>
          </a:bodyPr>
          <a:lstStyle/>
          <a:p>
            <a:pPr marL="0" marR="0" algn="ctr">
              <a:lnSpc>
                <a:spcPct val="107000"/>
              </a:lnSpc>
              <a:spcAft>
                <a:spcPts val="800"/>
              </a:spcAft>
            </a:pPr>
            <a:r>
              <a:rPr lang="en-U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As much as Moses wanted to see God, God wanted to be seen by Moses even more!                                      God wants to be as close to His children as He possibly can because He is our Father and                  He loves us. </a:t>
            </a:r>
          </a:p>
          <a:p>
            <a:pPr marL="0" marR="0" algn="ctr">
              <a:lnSpc>
                <a:spcPct val="107000"/>
              </a:lnSpc>
              <a:spcAft>
                <a:spcPts val="800"/>
              </a:spcAft>
            </a:pPr>
            <a:r>
              <a:rPr lang="en-U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Sometimes our earthly fathers fall short and do not love as they should, but this is never true of God the Father. He created us for love, for God Himself is love!</a:t>
            </a:r>
          </a:p>
          <a:p>
            <a:pPr marL="0" marR="0" algn="ctr">
              <a:lnSpc>
                <a:spcPct val="107000"/>
              </a:lnSpc>
              <a:spcAft>
                <a:spcPts val="800"/>
              </a:spcAft>
            </a:pPr>
            <a:r>
              <a:rPr lang="en-US" sz="24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What are some words that would describe the Heart of God the Father for His children?  </a:t>
            </a:r>
          </a:p>
          <a:p>
            <a:pPr marL="0" marR="0" algn="ctr">
              <a:lnSpc>
                <a:spcPct val="107000"/>
              </a:lnSpc>
              <a:spcAft>
                <a:spcPts val="800"/>
              </a:spcAft>
            </a:pPr>
            <a:r>
              <a:rPr lang="en-US" sz="24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What are some characteristics of God from this story?</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4753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11E44-ABE7-1BB3-F977-62FD24302A3D}"/>
            </a:ext>
          </a:extLst>
        </p:cNvPr>
        <p:cNvGrpSpPr/>
        <p:nvPr/>
      </p:nvGrpSpPr>
      <p:grpSpPr>
        <a:xfrm>
          <a:off x="0" y="0"/>
          <a:ext cx="0" cy="0"/>
          <a:chOff x="0" y="0"/>
          <a:chExt cx="0" cy="0"/>
        </a:xfrm>
      </p:grpSpPr>
      <p:pic>
        <p:nvPicPr>
          <p:cNvPr id="7" name="Picture 6" descr="A painting of a tent in the desert&#10;&#10;Description automatically generated">
            <a:extLst>
              <a:ext uri="{FF2B5EF4-FFF2-40B4-BE49-F238E27FC236}">
                <a16:creationId xmlns:a16="http://schemas.microsoft.com/office/drawing/2014/main" id="{F082C152-30B0-D10E-96E4-4FF2F77123B9}"/>
              </a:ext>
            </a:extLst>
          </p:cNvPr>
          <p:cNvPicPr>
            <a:picLocks noChangeAspect="1"/>
          </p:cNvPicPr>
          <p:nvPr/>
        </p:nvPicPr>
        <p:blipFill>
          <a:blip r:embed="rId2">
            <a:alphaModFix amt="50000"/>
          </a:blip>
          <a:stretch>
            <a:fillRect/>
          </a:stretch>
        </p:blipFill>
        <p:spPr>
          <a:xfrm>
            <a:off x="0" y="-400493"/>
            <a:ext cx="12192000" cy="7258493"/>
          </a:xfrm>
          <a:prstGeom prst="rect">
            <a:avLst/>
          </a:prstGeom>
        </p:spPr>
      </p:pic>
      <p:sp>
        <p:nvSpPr>
          <p:cNvPr id="2" name="Rectangle 1">
            <a:extLst>
              <a:ext uri="{FF2B5EF4-FFF2-40B4-BE49-F238E27FC236}">
                <a16:creationId xmlns:a16="http://schemas.microsoft.com/office/drawing/2014/main" id="{D09D8DD8-2D28-97E4-110C-54A6AA1EC104}"/>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a:extLst>
              <a:ext uri="{FF2B5EF4-FFF2-40B4-BE49-F238E27FC236}">
                <a16:creationId xmlns:a16="http://schemas.microsoft.com/office/drawing/2014/main" id="{DE1DA1D9-3C40-A2A3-EC36-2A1A104C9DBB}"/>
              </a:ext>
            </a:extLst>
          </p:cNvPr>
          <p:cNvSpPr txBox="1"/>
          <p:nvPr/>
        </p:nvSpPr>
        <p:spPr>
          <a:xfrm>
            <a:off x="4539164" y="217546"/>
            <a:ext cx="3113673" cy="646331"/>
          </a:xfrm>
          <a:prstGeom prst="rect">
            <a:avLst/>
          </a:prstGeom>
          <a:noFill/>
        </p:spPr>
        <p:txBody>
          <a:bodyPr wrap="none" rtlCol="0">
            <a:spAutoFit/>
          </a:bodyPr>
          <a:lstStyle/>
          <a:p>
            <a:pPr algn="ct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LECTIO DIVINA</a:t>
            </a:r>
            <a:endParaRPr lang="es-MX" sz="5400" b="1" dirty="0">
              <a:solidFill>
                <a:srgbClr val="FF0000"/>
              </a:solidFill>
            </a:endParaRPr>
          </a:p>
        </p:txBody>
      </p:sp>
      <p:sp>
        <p:nvSpPr>
          <p:cNvPr id="4" name="TextBox 3">
            <a:extLst>
              <a:ext uri="{FF2B5EF4-FFF2-40B4-BE49-F238E27FC236}">
                <a16:creationId xmlns:a16="http://schemas.microsoft.com/office/drawing/2014/main" id="{75E410DA-2BDF-831B-4C48-36E23938E0B0}"/>
              </a:ext>
            </a:extLst>
          </p:cNvPr>
          <p:cNvSpPr txBox="1"/>
          <p:nvPr/>
        </p:nvSpPr>
        <p:spPr>
          <a:xfrm>
            <a:off x="4896740" y="1155808"/>
            <a:ext cx="6956278" cy="5432449"/>
          </a:xfrm>
          <a:prstGeom prst="rect">
            <a:avLst/>
          </a:prstGeom>
          <a:noFill/>
        </p:spPr>
        <p:txBody>
          <a:bodyPr wrap="square" rtlCol="0">
            <a:spAutoFit/>
          </a:bodyPr>
          <a:lstStyle/>
          <a:p>
            <a:pPr marL="0" marR="0" algn="ct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This is how God describes Himself to us in </a:t>
            </a:r>
          </a:p>
          <a:p>
            <a:pPr marL="0" marR="0" algn="ctr">
              <a:lnSpc>
                <a:spcPct val="107000"/>
              </a:lnSpc>
              <a:spcAft>
                <a:spcPts val="800"/>
              </a:spcAft>
            </a:pP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Exodus 34:5-7</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Aft>
                <a:spcPts val="800"/>
              </a:spcAft>
            </a:pP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“Having come down in a cloud, the Lord stood with him there and proclaimed his name, ‘Lord’. </a:t>
            </a:r>
            <a:endParaRPr lang="en-US" sz="24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Thus the Lord passed before him and cried out, ‘The Lord, the Lord, a merciful and gracious God, slow to anger and rich in kindness and fidelity, continuing his kindness for a thousand generations, and </a:t>
            </a:r>
            <a:endParaRPr lang="en-US" sz="24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forgiving wickedness and crime and sin…’”</a:t>
            </a:r>
            <a:endParaRPr lang="en-US" sz="24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2400" b="1" i="1" dirty="0">
                <a:effectLst/>
                <a:latin typeface="Calibri" panose="020F0502020204030204" pitchFamily="34" charset="0"/>
                <a:ea typeface="Calibri" panose="020F0502020204030204" pitchFamily="34" charset="0"/>
                <a:cs typeface="Times New Roman" panose="02020603050405020304" pitchFamily="18" charset="0"/>
              </a:rPr>
              <a:t>What words from this verse describing God the Father stand out to you?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3116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9F7EB-8514-DD3E-4600-8568C3721606}"/>
            </a:ext>
          </a:extLst>
        </p:cNvPr>
        <p:cNvGrpSpPr/>
        <p:nvPr/>
      </p:nvGrpSpPr>
      <p:grpSpPr>
        <a:xfrm>
          <a:off x="0" y="0"/>
          <a:ext cx="0" cy="0"/>
          <a:chOff x="0" y="0"/>
          <a:chExt cx="0" cy="0"/>
        </a:xfrm>
      </p:grpSpPr>
      <p:pic>
        <p:nvPicPr>
          <p:cNvPr id="7" name="Picture 6" descr="A painting of a tent in the desert&#10;&#10;Description automatically generated">
            <a:extLst>
              <a:ext uri="{FF2B5EF4-FFF2-40B4-BE49-F238E27FC236}">
                <a16:creationId xmlns:a16="http://schemas.microsoft.com/office/drawing/2014/main" id="{9CBDE73E-9008-70DA-982F-CA148301A48B}"/>
              </a:ext>
            </a:extLst>
          </p:cNvPr>
          <p:cNvPicPr>
            <a:picLocks noChangeAspect="1"/>
          </p:cNvPicPr>
          <p:nvPr/>
        </p:nvPicPr>
        <p:blipFill>
          <a:blip r:embed="rId2">
            <a:alphaModFix amt="50000"/>
          </a:blip>
          <a:stretch>
            <a:fillRect/>
          </a:stretch>
        </p:blipFill>
        <p:spPr>
          <a:xfrm>
            <a:off x="0" y="-400493"/>
            <a:ext cx="12192000" cy="7258493"/>
          </a:xfrm>
          <a:prstGeom prst="rect">
            <a:avLst/>
          </a:prstGeom>
        </p:spPr>
      </p:pic>
      <p:sp>
        <p:nvSpPr>
          <p:cNvPr id="2" name="Rectangle 1">
            <a:extLst>
              <a:ext uri="{FF2B5EF4-FFF2-40B4-BE49-F238E27FC236}">
                <a16:creationId xmlns:a16="http://schemas.microsoft.com/office/drawing/2014/main" id="{7747EFA3-D1D6-E81F-1732-BA9EA20CFDD8}"/>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a:extLst>
              <a:ext uri="{FF2B5EF4-FFF2-40B4-BE49-F238E27FC236}">
                <a16:creationId xmlns:a16="http://schemas.microsoft.com/office/drawing/2014/main" id="{C3B8A874-5446-7448-36D2-632FEB08A090}"/>
              </a:ext>
            </a:extLst>
          </p:cNvPr>
          <p:cNvSpPr txBox="1"/>
          <p:nvPr/>
        </p:nvSpPr>
        <p:spPr>
          <a:xfrm>
            <a:off x="4335425" y="217546"/>
            <a:ext cx="3521157" cy="646331"/>
          </a:xfrm>
          <a:prstGeom prst="rect">
            <a:avLst/>
          </a:prstGeom>
          <a:noFill/>
        </p:spPr>
        <p:txBody>
          <a:bodyPr wrap="none" rtlCol="0">
            <a:spAutoFit/>
          </a:bodyPr>
          <a:lstStyle/>
          <a:p>
            <a:pPr algn="ct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FAMILY ACTIVITY</a:t>
            </a:r>
            <a:endParaRPr lang="es-MX" sz="5400" b="1" dirty="0">
              <a:solidFill>
                <a:srgbClr val="FF0000"/>
              </a:solidFill>
            </a:endParaRPr>
          </a:p>
        </p:txBody>
      </p:sp>
      <p:sp>
        <p:nvSpPr>
          <p:cNvPr id="4" name="TextBox 3">
            <a:extLst>
              <a:ext uri="{FF2B5EF4-FFF2-40B4-BE49-F238E27FC236}">
                <a16:creationId xmlns:a16="http://schemas.microsoft.com/office/drawing/2014/main" id="{91B47CD0-BEB1-7CB6-9D9F-5CAF22F73CC5}"/>
              </a:ext>
            </a:extLst>
          </p:cNvPr>
          <p:cNvSpPr txBox="1"/>
          <p:nvPr/>
        </p:nvSpPr>
        <p:spPr>
          <a:xfrm>
            <a:off x="318582" y="1427782"/>
            <a:ext cx="6956278" cy="6598666"/>
          </a:xfrm>
          <a:prstGeom prst="rect">
            <a:avLst/>
          </a:prstGeom>
          <a:noFill/>
        </p:spPr>
        <p:txBody>
          <a:bodyPr wrap="square" rtlCol="0">
            <a:spAutoFit/>
          </a:bodyPr>
          <a:lstStyle/>
          <a:p>
            <a:pPr marL="0" marR="0" algn="ctr">
              <a:lnSpc>
                <a:spcPct val="107000"/>
              </a:lnSpc>
              <a:spcAft>
                <a:spcPts val="800"/>
              </a:spcAft>
            </a:pPr>
            <a:r>
              <a:rPr lang="en-US" sz="3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This is the loving Father about whom Jesus taught us in the            Lord’s prayer. </a:t>
            </a:r>
          </a:p>
          <a:p>
            <a:pPr marL="0" marR="0" algn="ctr">
              <a:lnSpc>
                <a:spcPct val="107000"/>
              </a:lnSpc>
              <a:spcAft>
                <a:spcPts val="800"/>
              </a:spcAft>
            </a:pPr>
            <a:r>
              <a:rPr lang="en-US" sz="3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He still is our Father,                          who loves, </a:t>
            </a:r>
          </a:p>
          <a:p>
            <a:pPr marL="0" marR="0" algn="ctr">
              <a:lnSpc>
                <a:spcPct val="107000"/>
              </a:lnSpc>
              <a:spcAft>
                <a:spcPts val="800"/>
              </a:spcAft>
            </a:pPr>
            <a:r>
              <a:rPr lang="en-US" sz="3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forgives, </a:t>
            </a:r>
          </a:p>
          <a:p>
            <a:pPr marL="0" marR="0" algn="ctr">
              <a:lnSpc>
                <a:spcPct val="107000"/>
              </a:lnSpc>
              <a:spcAft>
                <a:spcPts val="800"/>
              </a:spcAft>
            </a:pPr>
            <a:r>
              <a:rPr lang="en-US" sz="3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and provides for us                            in our every need.</a:t>
            </a:r>
          </a:p>
          <a:p>
            <a:pPr marL="0" marR="0" algn="ctr">
              <a:lnSpc>
                <a:spcPct val="107000"/>
              </a:lnSpc>
              <a:spcAft>
                <a:spcPts val="80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b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Lord's Prayer Mobile">
            <a:extLst>
              <a:ext uri="{FF2B5EF4-FFF2-40B4-BE49-F238E27FC236}">
                <a16:creationId xmlns:a16="http://schemas.microsoft.com/office/drawing/2014/main" id="{3810A10D-57BB-8F63-B516-68A761B023A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492565" y="1479017"/>
            <a:ext cx="2481730" cy="4885559"/>
          </a:xfrm>
          <a:prstGeom prst="rect">
            <a:avLst/>
          </a:prstGeom>
          <a:noFill/>
          <a:ln>
            <a:noFill/>
          </a:ln>
        </p:spPr>
      </p:pic>
    </p:spTree>
    <p:extLst>
      <p:ext uri="{BB962C8B-B14F-4D97-AF65-F5344CB8AC3E}">
        <p14:creationId xmlns:p14="http://schemas.microsoft.com/office/powerpoint/2010/main" val="1143339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448FA1-A8F5-B5F3-F9BB-182E4BFFD1FB}"/>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9371463-0DAD-F6D8-054E-C340C707E897}"/>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a:effectLst/>
                <a:latin typeface="+mj-lt"/>
                <a:ea typeface="+mj-ea"/>
                <a:cs typeface="+mj-cs"/>
              </a:rPr>
              <a:t>MISSION ACTIVITY</a:t>
            </a:r>
            <a:endParaRPr lang="en-US" sz="5400" b="1">
              <a:latin typeface="+mj-lt"/>
              <a:ea typeface="+mj-ea"/>
              <a:cs typeface="+mj-cs"/>
            </a:endParaRP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853F4F2-006F-EBCC-BBE5-2B02E6B18BD6}"/>
              </a:ext>
            </a:extLst>
          </p:cNvPr>
          <p:cNvSpPr txBox="1"/>
          <p:nvPr/>
        </p:nvSpPr>
        <p:spPr>
          <a:xfrm>
            <a:off x="640080" y="2787441"/>
            <a:ext cx="4243205" cy="5241136"/>
          </a:xfrm>
          <a:prstGeom prst="rect">
            <a:avLst/>
          </a:prstGeom>
        </p:spPr>
        <p:txBody>
          <a:bodyPr vert="horz" lIns="91440" tIns="45720" rIns="91440" bIns="45720" rtlCol="0">
            <a:normAutofit/>
          </a:bodyPr>
          <a:lstStyle/>
          <a:p>
            <a:pPr marR="0" algn="ctr">
              <a:lnSpc>
                <a:spcPct val="90000"/>
              </a:lnSpc>
              <a:spcAft>
                <a:spcPts val="800"/>
              </a:spcAft>
            </a:pPr>
            <a:r>
              <a:rPr lang="en-US" sz="2000" b="1" dirty="0">
                <a:effectLst/>
              </a:rPr>
              <a:t>Your Family At-Home Mission is to:</a:t>
            </a:r>
          </a:p>
          <a:p>
            <a:pPr marL="514350" marR="0" lvl="0" indent="-400050">
              <a:lnSpc>
                <a:spcPct val="90000"/>
              </a:lnSpc>
              <a:buFont typeface="+mj-lt"/>
              <a:buAutoNum type="romanLcPeriod"/>
            </a:pPr>
            <a:r>
              <a:rPr lang="en-US" sz="1700" dirty="0">
                <a:effectLst/>
              </a:rPr>
              <a:t>Watch the videos about the Ten Commandments.</a:t>
            </a:r>
          </a:p>
          <a:p>
            <a:pPr marL="514350" marR="0" lvl="0" indent="-400050">
              <a:lnSpc>
                <a:spcPct val="90000"/>
              </a:lnSpc>
              <a:buFont typeface="+mj-lt"/>
              <a:buAutoNum type="romanLcPeriod"/>
            </a:pPr>
            <a:r>
              <a:rPr lang="en-US" sz="1700" dirty="0">
                <a:effectLst/>
              </a:rPr>
              <a:t>Gather around your Home Altar and say the Lord’s Prayer together as a family. Keep in mind that you are praying with Jesus! </a:t>
            </a:r>
            <a:endParaRPr lang="en-US" sz="1700" dirty="0"/>
          </a:p>
          <a:p>
            <a:pPr marL="514350" marR="0" lvl="0" indent="-400050">
              <a:lnSpc>
                <a:spcPct val="90000"/>
              </a:lnSpc>
              <a:buFont typeface="+mj-lt"/>
              <a:buAutoNum type="romanLcPeriod"/>
            </a:pPr>
            <a:r>
              <a:rPr lang="en-US" sz="1700" dirty="0">
                <a:effectLst/>
              </a:rPr>
              <a:t>Then, together as a family, mark the mantle of your front door with chalk and pray the Family Epiphany Blessing.</a:t>
            </a:r>
          </a:p>
          <a:p>
            <a:pPr marL="514350" marR="0" lvl="0" indent="-400050">
              <a:lnSpc>
                <a:spcPct val="90000"/>
              </a:lnSpc>
              <a:buFont typeface="+mj-lt"/>
              <a:buAutoNum type="romanLcPeriod"/>
            </a:pPr>
            <a:r>
              <a:rPr lang="en-US" sz="1700" dirty="0">
                <a:effectLst/>
              </a:rPr>
              <a:t>Be ready to share your Family Epiphany Blessing experience, as well as your front door mantle (take a picture) at Week 3’s gathering of families!</a:t>
            </a:r>
            <a:r>
              <a:rPr lang="en-US" sz="1400" b="1" dirty="0">
                <a:effectLst/>
              </a:rPr>
              <a:t> </a:t>
            </a:r>
            <a:endParaRPr lang="en-US" sz="1400" dirty="0">
              <a:effectLst/>
            </a:endParaRPr>
          </a:p>
          <a:p>
            <a:pPr marR="0">
              <a:lnSpc>
                <a:spcPct val="90000"/>
              </a:lnSpc>
              <a:spcAft>
                <a:spcPts val="800"/>
              </a:spcAft>
            </a:pPr>
            <a:br>
              <a:rPr lang="en-US" sz="1400" b="1" dirty="0">
                <a:effectLst/>
              </a:rPr>
            </a:br>
            <a:endParaRPr lang="en-US" sz="1400" dirty="0">
              <a:effectLst/>
            </a:endParaRPr>
          </a:p>
        </p:txBody>
      </p:sp>
      <p:pic>
        <p:nvPicPr>
          <p:cNvPr id="8" name="Picture 7" descr="A child kneeling on a table&#10;&#10;Description automatically generated">
            <a:extLst>
              <a:ext uri="{FF2B5EF4-FFF2-40B4-BE49-F238E27FC236}">
                <a16:creationId xmlns:a16="http://schemas.microsoft.com/office/drawing/2014/main" id="{E4ED1E29-A4D9-02D5-A883-5A5A27CA3A4B}"/>
              </a:ext>
            </a:extLst>
          </p:cNvPr>
          <p:cNvPicPr>
            <a:picLocks noChangeAspect="1"/>
          </p:cNvPicPr>
          <p:nvPr/>
        </p:nvPicPr>
        <p:blipFill>
          <a:blip r:embed="rId2" cstate="screen">
            <a:extLst>
              <a:ext uri="{28A0092B-C50C-407E-A947-70E740481C1C}">
                <a14:useLocalDpi xmlns:a14="http://schemas.microsoft.com/office/drawing/2010/main"/>
              </a:ext>
            </a:extLst>
          </a:blip>
          <a:srcRect r="-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89080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in a robe with his hand raised to the sky&#10;&#10;Description automatically generated">
            <a:extLst>
              <a:ext uri="{FF2B5EF4-FFF2-40B4-BE49-F238E27FC236}">
                <a16:creationId xmlns:a16="http://schemas.microsoft.com/office/drawing/2014/main" id="{968C2856-FD93-9CB9-451C-4FE6DAD58FBB}"/>
              </a:ext>
            </a:extLst>
          </p:cNvPr>
          <p:cNvPicPr>
            <a:picLocks noChangeAspect="1"/>
          </p:cNvPicPr>
          <p:nvPr/>
        </p:nvPicPr>
        <p:blipFill>
          <a:blip r:embed="rId2" cstate="screen">
            <a:extLst>
              <a:ext uri="{28A0092B-C50C-407E-A947-70E740481C1C}">
                <a14:useLocalDpi xmlns:a14="http://schemas.microsoft.com/office/drawing/2010/main"/>
              </a:ext>
            </a:extLst>
          </a:blip>
          <a:srcRect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7C06C97-1899-FBC1-04AB-4D29BA9FBB08}"/>
              </a:ext>
            </a:extLst>
          </p:cNvPr>
          <p:cNvSpPr txBox="1"/>
          <p:nvPr/>
        </p:nvSpPr>
        <p:spPr>
          <a:xfrm>
            <a:off x="6096000" y="340468"/>
            <a:ext cx="5917660" cy="4365426"/>
          </a:xfrm>
          <a:prstGeom prst="rect">
            <a:avLst/>
          </a:prstGeom>
          <a:noFill/>
        </p:spPr>
        <p:txBody>
          <a:bodyPr wrap="square" rtlCol="0">
            <a:spAutoFit/>
          </a:bodyPr>
          <a:lstStyle/>
          <a:p>
            <a:pPr marL="0" marR="0" algn="ctr">
              <a:lnSpc>
                <a:spcPct val="107000"/>
              </a:lnSpc>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The Lord’s Prayer </a:t>
            </a:r>
          </a:p>
          <a:p>
            <a:pPr marL="0" marR="0" algn="ctr">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Our Father, who art in heaven, hallowed be thy name; thy kingdom come; thy will be done on earth as it is in heaven.  </a:t>
            </a:r>
          </a:p>
          <a:p>
            <a:pPr marL="0" marR="0" algn="ctr">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Give us this day our daily bread; and forgive us our trespasses as we forgive those who trespass against us; and lead us not into temptation,  but deliver us from evil.                                        Amen </a:t>
            </a:r>
          </a:p>
          <a:p>
            <a:endParaRPr lang="en-US" dirty="0"/>
          </a:p>
        </p:txBody>
      </p:sp>
    </p:spTree>
    <p:extLst>
      <p:ext uri="{BB962C8B-B14F-4D97-AF65-F5344CB8AC3E}">
        <p14:creationId xmlns:p14="http://schemas.microsoft.com/office/powerpoint/2010/main" val="227020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6513788" y="390762"/>
            <a:ext cx="4840010"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7200" b="1" cap="all" baseline="30000" dirty="0">
                <a:solidFill>
                  <a:schemeClr val="accent1">
                    <a:lumMod val="50000"/>
                  </a:schemeClr>
                </a:solidFill>
              </a:rPr>
              <a:t>Opening Prayer</a:t>
            </a:r>
            <a:endParaRPr lang="en-US" sz="7200" cap="all" baseline="30000" dirty="0">
              <a:solidFill>
                <a:schemeClr val="accent1">
                  <a:lumMod val="50000"/>
                </a:schemeClr>
              </a:solidFill>
            </a:endParaRPr>
          </a:p>
        </p:txBody>
      </p:sp>
      <p:pic>
        <p:nvPicPr>
          <p:cNvPr id="9" name="Picture 8" descr="A wooden cross with a crucifixion of person&#10;&#10;Description automatically generated">
            <a:extLst>
              <a:ext uri="{FF2B5EF4-FFF2-40B4-BE49-F238E27FC236}">
                <a16:creationId xmlns:a16="http://schemas.microsoft.com/office/drawing/2014/main" id="{5A393CF6-9E6B-6AC7-4101-E1DD9CB80504}"/>
              </a:ext>
            </a:extLst>
          </p:cNvPr>
          <p:cNvPicPr>
            <a:picLocks noChangeAspect="1"/>
          </p:cNvPicPr>
          <p:nvPr/>
        </p:nvPicPr>
        <p:blipFill>
          <a:blip r:embed="rId2" cstate="screen">
            <a:extLst>
              <a:ext uri="{28A0092B-C50C-407E-A947-70E740481C1C}">
                <a14:useLocalDpi xmlns:a14="http://schemas.microsoft.com/office/drawing/2010/main"/>
              </a:ext>
            </a:extLst>
          </a:blip>
          <a:srcRect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Rectangle 2"/>
          <p:cNvSpPr/>
          <p:nvPr/>
        </p:nvSpPr>
        <p:spPr>
          <a:xfrm>
            <a:off x="6513788" y="1674977"/>
            <a:ext cx="4840010" cy="4707086"/>
          </a:xfrm>
          <a:prstGeom prst="rect">
            <a:avLst/>
          </a:prstGeom>
        </p:spPr>
        <p:txBody>
          <a:bodyPr vert="horz" lIns="91440" tIns="45720" rIns="91440" bIns="45720" rtlCol="0">
            <a:normAutofit fontScale="92500"/>
          </a:bodyPr>
          <a:lstStyle/>
          <a:p>
            <a:pPr algn="ctr">
              <a:lnSpc>
                <a:spcPct val="90000"/>
              </a:lnSpc>
              <a:spcAft>
                <a:spcPts val="600"/>
              </a:spcAft>
            </a:pPr>
            <a:r>
              <a:rPr lang="en-US" sz="2200" dirty="0"/>
              <a:t>Lord Jesus Christ, </a:t>
            </a:r>
          </a:p>
          <a:p>
            <a:pPr algn="ctr">
              <a:lnSpc>
                <a:spcPct val="90000"/>
              </a:lnSpc>
              <a:spcAft>
                <a:spcPts val="600"/>
              </a:spcAft>
            </a:pPr>
            <a:r>
              <a:rPr lang="en-US" sz="2200" dirty="0"/>
              <a:t>we entrust our family to You and ask for  Your blessing and protection.</a:t>
            </a:r>
          </a:p>
          <a:p>
            <a:pPr algn="ctr">
              <a:lnSpc>
                <a:spcPct val="90000"/>
              </a:lnSpc>
              <a:spcAft>
                <a:spcPts val="600"/>
              </a:spcAft>
            </a:pPr>
            <a:endParaRPr lang="en-US" sz="2200" dirty="0"/>
          </a:p>
          <a:p>
            <a:pPr algn="ctr">
              <a:lnSpc>
                <a:spcPct val="90000"/>
              </a:lnSpc>
              <a:spcAft>
                <a:spcPts val="600"/>
              </a:spcAft>
            </a:pPr>
            <a:r>
              <a:rPr lang="en-US" sz="2200" dirty="0"/>
              <a:t>We love You Lord Jesus with all our hearts, and we ask that You help our family to become more like the Holy Family.</a:t>
            </a:r>
          </a:p>
          <a:p>
            <a:pPr algn="ctr">
              <a:lnSpc>
                <a:spcPct val="90000"/>
              </a:lnSpc>
              <a:spcAft>
                <a:spcPts val="600"/>
              </a:spcAft>
            </a:pPr>
            <a:endParaRPr lang="en-US" sz="2200" dirty="0"/>
          </a:p>
          <a:p>
            <a:pPr algn="ctr">
              <a:lnSpc>
                <a:spcPct val="90000"/>
              </a:lnSpc>
              <a:spcAft>
                <a:spcPts val="600"/>
              </a:spcAft>
            </a:pPr>
            <a:r>
              <a:rPr lang="en-US" sz="2200" dirty="0"/>
              <a:t>Help us to be kind, loving, and patient with one another.</a:t>
            </a:r>
          </a:p>
          <a:p>
            <a:pPr algn="ctr">
              <a:lnSpc>
                <a:spcPct val="90000"/>
              </a:lnSpc>
              <a:spcAft>
                <a:spcPts val="600"/>
              </a:spcAft>
            </a:pPr>
            <a:endParaRPr lang="en-US" sz="2200" dirty="0"/>
          </a:p>
          <a:p>
            <a:pPr algn="ctr">
              <a:lnSpc>
                <a:spcPct val="90000"/>
              </a:lnSpc>
              <a:spcAft>
                <a:spcPts val="600"/>
              </a:spcAft>
            </a:pPr>
            <a:r>
              <a:rPr lang="en-US" sz="2200" dirty="0"/>
              <a:t>Give us all the grace we need to become saints and Your faithful disciples. </a:t>
            </a:r>
          </a:p>
          <a:p>
            <a:pPr algn="ctr">
              <a:lnSpc>
                <a:spcPct val="90000"/>
              </a:lnSpc>
              <a:spcAft>
                <a:spcPts val="600"/>
              </a:spcAft>
            </a:pPr>
            <a:r>
              <a:rPr lang="en-US" sz="2200" dirty="0"/>
              <a:t>Amen.</a:t>
            </a:r>
          </a:p>
        </p:txBody>
      </p:sp>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ouple of cartoon kids&#10;&#10;Description automatically generated">
            <a:extLst>
              <a:ext uri="{FF2B5EF4-FFF2-40B4-BE49-F238E27FC236}">
                <a16:creationId xmlns:a16="http://schemas.microsoft.com/office/drawing/2014/main" id="{6B2920C0-1DE8-3DC5-7A86-D212C51F2B10}"/>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20732"/>
          <a:stretch/>
        </p:blipFill>
        <p:spPr>
          <a:xfrm>
            <a:off x="7088594" y="3180819"/>
            <a:ext cx="4631820" cy="3677181"/>
          </a:xfrm>
          <a:prstGeom prst="rect">
            <a:avLst/>
          </a:prstGeom>
        </p:spPr>
      </p:pic>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120544" y="146245"/>
            <a:ext cx="5950912"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cap="all" baseline="30000" dirty="0">
                <a:solidFill>
                  <a:schemeClr val="bg1"/>
                </a:solidFill>
                <a:latin typeface="Antenna Black" panose="02000505000000020004" pitchFamily="2" charset="0"/>
              </a:rPr>
              <a:t>Ice Breaker</a:t>
            </a:r>
          </a:p>
        </p:txBody>
      </p:sp>
      <p:sp>
        <p:nvSpPr>
          <p:cNvPr id="7" name="TextBox 6"/>
          <p:cNvSpPr txBox="1"/>
          <p:nvPr/>
        </p:nvSpPr>
        <p:spPr>
          <a:xfrm>
            <a:off x="3059978" y="428371"/>
            <a:ext cx="6072043" cy="1200329"/>
          </a:xfrm>
          <a:prstGeom prst="rect">
            <a:avLst/>
          </a:prstGeom>
          <a:noFill/>
        </p:spPr>
        <p:txBody>
          <a:bodyPr wrap="square" rtlCol="0">
            <a:spAutoFit/>
          </a:bodyPr>
          <a:lstStyle/>
          <a:p>
            <a:pPr algn="ctr"/>
            <a:endParaRPr lang="en-US" sz="4000" dirty="0"/>
          </a:p>
          <a:p>
            <a:pPr algn="ctr"/>
            <a:r>
              <a:rPr lang="en-US" sz="3200" b="1" i="1" dirty="0">
                <a:effectLst/>
                <a:latin typeface="Calibri" panose="020F0502020204030204" pitchFamily="34" charset="0"/>
                <a:ea typeface="Calibri" panose="020F0502020204030204" pitchFamily="34" charset="0"/>
                <a:cs typeface="Times New Roman" panose="02020603050405020304" pitchFamily="18" charset="0"/>
              </a:rPr>
              <a:t>Speed Chatting</a:t>
            </a:r>
            <a:endParaRPr lang="en-US" sz="8000" b="1" dirty="0">
              <a:solidFill>
                <a:srgbClr val="FF0000"/>
              </a:solidFill>
            </a:endParaRPr>
          </a:p>
        </p:txBody>
      </p:sp>
      <p:sp>
        <p:nvSpPr>
          <p:cNvPr id="2" name="TextBox 1">
            <a:extLst>
              <a:ext uri="{FF2B5EF4-FFF2-40B4-BE49-F238E27FC236}">
                <a16:creationId xmlns:a16="http://schemas.microsoft.com/office/drawing/2014/main" id="{23320AC3-5C4F-D793-96A7-7C1B24CB2649}"/>
              </a:ext>
            </a:extLst>
          </p:cNvPr>
          <p:cNvSpPr txBox="1"/>
          <p:nvPr/>
        </p:nvSpPr>
        <p:spPr>
          <a:xfrm>
            <a:off x="312207" y="1997075"/>
            <a:ext cx="6156960" cy="4096121"/>
          </a:xfrm>
          <a:prstGeom prst="rect">
            <a:avLst/>
          </a:prstGeom>
          <a:noFill/>
        </p:spPr>
        <p:txBody>
          <a:bodyPr wrap="square" rtlCol="0">
            <a:spAutoFit/>
          </a:bodyPr>
          <a:lstStyle/>
          <a:p>
            <a:pPr marL="342900" marR="0" indent="-342900">
              <a:lnSpc>
                <a:spcPct val="107000"/>
              </a:lnSpc>
              <a:spcAft>
                <a:spcPts val="800"/>
              </a:spcAft>
              <a:buFont typeface="+mj-lt"/>
              <a:buAutoNum type="arabicPeriod"/>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Aft>
                <a:spcPts val="800"/>
              </a:spcAft>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Families sit in two even rows, facing each other to form pairs. </a:t>
            </a:r>
          </a:p>
          <a:p>
            <a:pPr marL="342900" marR="0" indent="-342900">
              <a:lnSpc>
                <a:spcPct val="107000"/>
              </a:lnSpc>
              <a:spcAft>
                <a:spcPts val="800"/>
              </a:spcAft>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Set a timer for two minutes. </a:t>
            </a:r>
          </a:p>
          <a:p>
            <a:pPr marL="342900" marR="0" indent="-342900">
              <a:lnSpc>
                <a:spcPct val="107000"/>
              </a:lnSpc>
              <a:spcAft>
                <a:spcPts val="800"/>
              </a:spcAft>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Each person shares his/her favorite story about Jesus and explains why it’s his/her favorite. </a:t>
            </a:r>
          </a:p>
          <a:p>
            <a:pPr marL="342900" marR="0" indent="-342900">
              <a:lnSpc>
                <a:spcPct val="107000"/>
              </a:lnSpc>
              <a:spcAft>
                <a:spcPts val="800"/>
              </a:spcAft>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When the time is up, people in one row each move one seat to the right (the person at the end of the line goes back around to the beginning). </a:t>
            </a:r>
          </a:p>
          <a:p>
            <a:pPr marL="342900" marR="0" indent="-342900">
              <a:lnSpc>
                <a:spcPct val="107000"/>
              </a:lnSpc>
              <a:spcAft>
                <a:spcPts val="800"/>
              </a:spcAft>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Continue until all pairs have had a chance to chat.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Adapted from www.weareteachers.com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black and white image of a chat&#10;&#10;Description automatically generated">
            <a:extLst>
              <a:ext uri="{FF2B5EF4-FFF2-40B4-BE49-F238E27FC236}">
                <a16:creationId xmlns:a16="http://schemas.microsoft.com/office/drawing/2014/main" id="{387F8BCE-87FF-F8B1-93FF-2FC9753015B6}"/>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006213" y="1937930"/>
            <a:ext cx="2796583" cy="1800300"/>
          </a:xfrm>
          <a:prstGeom prst="rect">
            <a:avLst/>
          </a:prstGeom>
        </p:spPr>
      </p:pic>
      <p:sp>
        <p:nvSpPr>
          <p:cNvPr id="12" name="TextBox 11">
            <a:extLst>
              <a:ext uri="{FF2B5EF4-FFF2-40B4-BE49-F238E27FC236}">
                <a16:creationId xmlns:a16="http://schemas.microsoft.com/office/drawing/2014/main" id="{B29492F8-E964-7915-DE7F-E913EC3858DB}"/>
              </a:ext>
            </a:extLst>
          </p:cNvPr>
          <p:cNvSpPr txBox="1"/>
          <p:nvPr/>
        </p:nvSpPr>
        <p:spPr>
          <a:xfrm>
            <a:off x="8186871" y="7450433"/>
            <a:ext cx="2435269" cy="369332"/>
          </a:xfrm>
          <a:prstGeom prst="rect">
            <a:avLst/>
          </a:prstGeom>
          <a:noFill/>
        </p:spPr>
        <p:txBody>
          <a:bodyPr wrap="square" rtlCol="0">
            <a:spAutoFit/>
          </a:bodyPr>
          <a:lstStyle/>
          <a:p>
            <a:r>
              <a:rPr lang="en-US" sz="900">
                <a:hlinkClick r:id="rId3" tooltip="https://freepngimg.com/png/40258-greeting-free-hq-image"/>
              </a:rPr>
              <a:t>This Photo</a:t>
            </a:r>
            <a:r>
              <a:rPr lang="en-US" sz="900"/>
              <a:t> by Unknown Author is licensed under </a:t>
            </a:r>
            <a:r>
              <a:rPr lang="en-US" sz="900">
                <a:hlinkClick r:id="rId6" tooltip="https://creativecommons.org/licenses/by-nc/3.0/"/>
              </a:rPr>
              <a:t>CC BY-NC</a:t>
            </a:r>
            <a:endParaRPr lang="en-US" sz="900"/>
          </a:p>
        </p:txBody>
      </p:sp>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7200" dirty="0">
                <a:latin typeface="Antenna Medium" panose="02000603000000020004" pitchFamily="2" charset="0"/>
                <a:ea typeface="ADLaM Display" panose="020F0502020204030204" pitchFamily="2" charset="0"/>
                <a:cs typeface="ADLaM Display" panose="020F0502020204030204" pitchFamily="2" charset="0"/>
              </a:rPr>
              <a:t>REVIEW</a:t>
            </a:r>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40080" y="2872898"/>
            <a:ext cx="4282116" cy="3985101"/>
          </a:xfrm>
          <a:prstGeom prst="rect">
            <a:avLst/>
          </a:prstGeom>
        </p:spPr>
        <p:txBody>
          <a:bodyPr vert="horz" lIns="91440" tIns="45720" rIns="91440" bIns="45720" rtlCol="0">
            <a:normAutofit lnSpcReduction="10000"/>
          </a:bodyPr>
          <a:lstStyle/>
          <a:p>
            <a:pPr marR="0">
              <a:lnSpc>
                <a:spcPct val="90000"/>
              </a:lnSpc>
              <a:spcAft>
                <a:spcPts val="800"/>
              </a:spcAft>
            </a:pPr>
            <a:r>
              <a:rPr lang="en-US" dirty="0">
                <a:effectLst/>
              </a:rPr>
              <a:t>Last month we learned about God’s plan to save His family, and made a timeline of God’s family, beginning with Adam and Eve, God’s first children, all the way to the story of baby Moses. </a:t>
            </a:r>
          </a:p>
          <a:p>
            <a:pPr marR="0">
              <a:lnSpc>
                <a:spcPct val="90000"/>
              </a:lnSpc>
              <a:spcAft>
                <a:spcPts val="800"/>
              </a:spcAft>
            </a:pPr>
            <a:r>
              <a:rPr lang="en-US" dirty="0">
                <a:effectLst/>
              </a:rPr>
              <a:t>Though God’s Chosen People made mistakes and sometimes made choices outside of God’s order of love, if they kept turning their hearts back to God, our spiritual ancestors grew in their faith along the way. </a:t>
            </a:r>
          </a:p>
          <a:p>
            <a:pPr>
              <a:lnSpc>
                <a:spcPct val="90000"/>
              </a:lnSpc>
            </a:pPr>
            <a:r>
              <a:rPr lang="en-US" dirty="0">
                <a:effectLst/>
              </a:rPr>
              <a:t>They carried Gods’ love for His family on the journey that would eventually lead to Mary’s Immaculate Conception, and through her to the birth of Jesus, our promised Savior!</a:t>
            </a:r>
          </a:p>
        </p:txBody>
      </p:sp>
      <p:pic>
        <p:nvPicPr>
          <p:cNvPr id="9" name="Picture 8" descr="A painting of a person in a robe&#10;&#10;Description automatically generated">
            <a:extLst>
              <a:ext uri="{FF2B5EF4-FFF2-40B4-BE49-F238E27FC236}">
                <a16:creationId xmlns:a16="http://schemas.microsoft.com/office/drawing/2014/main" id="{A5B03EAA-45F2-8003-4A84-AE4D1A49CDCA}"/>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93D84814-B9A0-95D4-E146-964BB85D0929}"/>
              </a:ext>
            </a:extLst>
          </p:cNvPr>
          <p:cNvSpPr txBox="1"/>
          <p:nvPr/>
        </p:nvSpPr>
        <p:spPr>
          <a:xfrm>
            <a:off x="10005183" y="6657945"/>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amminter.org/en/prayer-request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01633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7530" y="1306"/>
            <a:ext cx="12176923" cy="954107"/>
          </a:xfrm>
          <a:prstGeom prst="rect">
            <a:avLst/>
          </a:prstGeom>
          <a:noFill/>
        </p:spPr>
        <p:txBody>
          <a:bodyPr wrap="none" rtlCol="0">
            <a:spAutoFit/>
          </a:bodyPr>
          <a:lstStyle/>
          <a:p>
            <a:pPr algn="ct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Today we are going to continue learning more about Moses and the Order of Love </a:t>
            </a:r>
          </a:p>
          <a:p>
            <a:pPr algn="ct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God the Father gave to His children, the Israelites, to live.</a:t>
            </a:r>
            <a:endParaRPr lang="es-MX" sz="4400" b="1" dirty="0">
              <a:solidFill>
                <a:schemeClr val="bg1"/>
              </a:solidFill>
            </a:endParaRPr>
          </a:p>
        </p:txBody>
      </p:sp>
      <p:sp>
        <p:nvSpPr>
          <p:cNvPr id="7" name="TextBox 6">
            <a:extLst>
              <a:ext uri="{FF2B5EF4-FFF2-40B4-BE49-F238E27FC236}">
                <a16:creationId xmlns:a16="http://schemas.microsoft.com/office/drawing/2014/main" id="{2EE2D86F-2015-D3D2-D744-D9273E4069A4}"/>
              </a:ext>
            </a:extLst>
          </p:cNvPr>
          <p:cNvSpPr txBox="1"/>
          <p:nvPr/>
        </p:nvSpPr>
        <p:spPr>
          <a:xfrm>
            <a:off x="-422237" y="6469304"/>
            <a:ext cx="12184470" cy="388696"/>
          </a:xfrm>
          <a:prstGeom prst="rect">
            <a:avLst/>
          </a:prstGeom>
          <a:noFill/>
        </p:spPr>
        <p:txBody>
          <a:bodyPr wrap="square" rtlCol="0">
            <a:spAutoFit/>
          </a:bodyPr>
          <a:lstStyle/>
          <a:p>
            <a:pPr marL="0" marR="0" algn="ctr">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https://www.youtube.com/watch?v=Fg77AzAhSho</a:t>
            </a:r>
            <a:endParaRPr lang="en-US" dirty="0"/>
          </a:p>
        </p:txBody>
      </p:sp>
      <p:pic>
        <p:nvPicPr>
          <p:cNvPr id="2" name="Online Media 1" title="Story of Moses | AI Animation">
            <a:hlinkClick r:id="" action="ppaction://media"/>
            <a:extLst>
              <a:ext uri="{FF2B5EF4-FFF2-40B4-BE49-F238E27FC236}">
                <a16:creationId xmlns:a16="http://schemas.microsoft.com/office/drawing/2014/main" id="{CE1B005F-05CD-EA2B-5374-8C6B2CBDB8CD}"/>
              </a:ext>
            </a:extLst>
          </p:cNvPr>
          <p:cNvPicPr>
            <a:picLocks noRot="1" noChangeAspect="1"/>
          </p:cNvPicPr>
          <p:nvPr>
            <a:videoFile r:link="rId1"/>
          </p:nvPr>
        </p:nvPicPr>
        <p:blipFill>
          <a:blip r:embed="rId4"/>
          <a:stretch>
            <a:fillRect/>
          </a:stretch>
        </p:blipFill>
        <p:spPr>
          <a:xfrm>
            <a:off x="1601577" y="1202292"/>
            <a:ext cx="8988825" cy="5078698"/>
          </a:xfrm>
          <a:prstGeom prst="rect">
            <a:avLst/>
          </a:prstGeom>
        </p:spPr>
      </p:pic>
    </p:spTree>
    <p:extLst>
      <p:ext uri="{BB962C8B-B14F-4D97-AF65-F5344CB8AC3E}">
        <p14:creationId xmlns:p14="http://schemas.microsoft.com/office/powerpoint/2010/main" val="273605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people pulling a chariot&#10;&#10;Description automatically generated">
            <a:extLst>
              <a:ext uri="{FF2B5EF4-FFF2-40B4-BE49-F238E27FC236}">
                <a16:creationId xmlns:a16="http://schemas.microsoft.com/office/drawing/2014/main" id="{96A0B259-B2BD-5900-0DF9-1DCCEADB5CF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88952" cy="6857999"/>
          </a:xfrm>
          <a:prstGeom prst="rect">
            <a:avLst/>
          </a:prstGeom>
        </p:spPr>
      </p:pic>
    </p:spTree>
    <p:extLst>
      <p:ext uri="{BB962C8B-B14F-4D97-AF65-F5344CB8AC3E}">
        <p14:creationId xmlns:p14="http://schemas.microsoft.com/office/powerpoint/2010/main" val="2460353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people working on a stone&#10;&#10;Description automatically generated">
            <a:extLst>
              <a:ext uri="{FF2B5EF4-FFF2-40B4-BE49-F238E27FC236}">
                <a16:creationId xmlns:a16="http://schemas.microsoft.com/office/drawing/2014/main" id="{4C5023F7-005D-4CFA-A8E2-3B1062D991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156514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833500" y="217546"/>
            <a:ext cx="6524992" cy="646331"/>
          </a:xfrm>
          <a:prstGeom prst="rect">
            <a:avLst/>
          </a:prstGeom>
          <a:noFill/>
        </p:spPr>
        <p:txBody>
          <a:bodyPr wrap="none" rtlCol="0">
            <a:spAutoFit/>
          </a:bodyPr>
          <a:lstStyle/>
          <a:p>
            <a:pPr algn="ct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READ &amp; WATCH: </a:t>
            </a:r>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EXODUS 19:1-11</a:t>
            </a:r>
            <a:endParaRPr lang="es-MX" sz="5400" b="1" dirty="0">
              <a:solidFill>
                <a:srgbClr val="FF0000"/>
              </a:solidFill>
            </a:endParaRPr>
          </a:p>
        </p:txBody>
      </p:sp>
      <p:sp>
        <p:nvSpPr>
          <p:cNvPr id="7" name="TextBox 6">
            <a:extLst>
              <a:ext uri="{FF2B5EF4-FFF2-40B4-BE49-F238E27FC236}">
                <a16:creationId xmlns:a16="http://schemas.microsoft.com/office/drawing/2014/main" id="{2EE2D86F-2015-D3D2-D744-D9273E4069A4}"/>
              </a:ext>
            </a:extLst>
          </p:cNvPr>
          <p:cNvSpPr txBox="1"/>
          <p:nvPr/>
        </p:nvSpPr>
        <p:spPr>
          <a:xfrm>
            <a:off x="3370323" y="6414757"/>
            <a:ext cx="5451339" cy="375552"/>
          </a:xfrm>
          <a:prstGeom prst="rect">
            <a:avLst/>
          </a:prstGeom>
          <a:noFill/>
        </p:spPr>
        <p:txBody>
          <a:bodyPr wrap="square" rtlCol="0">
            <a:spAutoFit/>
          </a:bodyPr>
          <a:lstStyle/>
          <a:p>
            <a:pPr marL="0" marR="0" algn="ctr">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https://www.youtube.com/watch?v=gCsGqbrL-1c</a:t>
            </a:r>
            <a:endParaRPr lang="en-US" dirty="0"/>
          </a:p>
        </p:txBody>
      </p:sp>
      <p:pic>
        <p:nvPicPr>
          <p:cNvPr id="3" name="Online Media 2" title="Moses given the 10 commandments on Mount Sinai">
            <a:hlinkClick r:id="" action="ppaction://media"/>
            <a:extLst>
              <a:ext uri="{FF2B5EF4-FFF2-40B4-BE49-F238E27FC236}">
                <a16:creationId xmlns:a16="http://schemas.microsoft.com/office/drawing/2014/main" id="{EED4D302-D80B-2A56-A9F7-9C9F18BA0D2D}"/>
              </a:ext>
            </a:extLst>
          </p:cNvPr>
          <p:cNvPicPr>
            <a:picLocks noRot="1" noChangeAspect="1"/>
          </p:cNvPicPr>
          <p:nvPr>
            <a:videoFile r:link="rId1"/>
          </p:nvPr>
        </p:nvPicPr>
        <p:blipFill>
          <a:blip r:embed="rId4"/>
          <a:stretch>
            <a:fillRect/>
          </a:stretch>
        </p:blipFill>
        <p:spPr>
          <a:xfrm>
            <a:off x="1996286" y="1188190"/>
            <a:ext cx="8199412" cy="3937111"/>
          </a:xfrm>
          <a:prstGeom prst="rect">
            <a:avLst/>
          </a:prstGeom>
        </p:spPr>
      </p:pic>
      <p:sp>
        <p:nvSpPr>
          <p:cNvPr id="8" name="TextBox 7">
            <a:extLst>
              <a:ext uri="{FF2B5EF4-FFF2-40B4-BE49-F238E27FC236}">
                <a16:creationId xmlns:a16="http://schemas.microsoft.com/office/drawing/2014/main" id="{F47FB6F4-CF33-2B0F-B7F4-853114ABD537}"/>
              </a:ext>
            </a:extLst>
          </p:cNvPr>
          <p:cNvSpPr txBox="1"/>
          <p:nvPr/>
        </p:nvSpPr>
        <p:spPr>
          <a:xfrm>
            <a:off x="411480" y="5038344"/>
            <a:ext cx="11274551" cy="1665008"/>
          </a:xfrm>
          <a:prstGeom prst="rect">
            <a:avLst/>
          </a:prstGeom>
          <a:noFill/>
        </p:spPr>
        <p:txBody>
          <a:bodyPr wrap="square" rtlCol="0">
            <a:spAutoFit/>
          </a:bodyPr>
          <a:lstStyle/>
          <a:p>
            <a:pPr marL="0" marR="0" algn="ct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(Families can read along in their bibles as the video plays.)</a:t>
            </a:r>
          </a:p>
          <a:p>
            <a:pPr marL="0" marR="0"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a:effectLst/>
                <a:latin typeface="Calibri" panose="020F0502020204030204" pitchFamily="34" charset="0"/>
                <a:ea typeface="Calibri" panose="020F0502020204030204" pitchFamily="34" charset="0"/>
                <a:cs typeface="Times New Roman" panose="02020603050405020304" pitchFamily="18" charset="0"/>
              </a:rPr>
              <a:t>Why would God appear to His children in such a frightening way?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7702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n shining through clouds in the sky&#10;&#10;Description automatically generated">
            <a:extLst>
              <a:ext uri="{FF2B5EF4-FFF2-40B4-BE49-F238E27FC236}">
                <a16:creationId xmlns:a16="http://schemas.microsoft.com/office/drawing/2014/main" id="{F9CE8333-069F-B5E7-E550-CD3C692B71A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900453"/>
            <a:ext cx="12194493" cy="5994123"/>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626553" y="217546"/>
            <a:ext cx="2938881" cy="646331"/>
          </a:xfrm>
          <a:prstGeom prst="rect">
            <a:avLst/>
          </a:prstGeom>
          <a:noFill/>
        </p:spPr>
        <p:txBody>
          <a:bodyPr wrap="none" rtlCol="0">
            <a:spAutoFit/>
          </a:bodyPr>
          <a:lstStyle/>
          <a:p>
            <a:pPr algn="ctr"/>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EXODUS 20:20</a:t>
            </a:r>
            <a:endParaRPr lang="es-MX" sz="5400" b="1" dirty="0">
              <a:solidFill>
                <a:srgbClr val="FF0000"/>
              </a:solidFill>
            </a:endParaRPr>
          </a:p>
        </p:txBody>
      </p:sp>
      <p:sp>
        <p:nvSpPr>
          <p:cNvPr id="8" name="TextBox 7">
            <a:extLst>
              <a:ext uri="{FF2B5EF4-FFF2-40B4-BE49-F238E27FC236}">
                <a16:creationId xmlns:a16="http://schemas.microsoft.com/office/drawing/2014/main" id="{F47FB6F4-CF33-2B0F-B7F4-853114ABD537}"/>
              </a:ext>
            </a:extLst>
          </p:cNvPr>
          <p:cNvSpPr txBox="1"/>
          <p:nvPr/>
        </p:nvSpPr>
        <p:spPr>
          <a:xfrm>
            <a:off x="1588802" y="2230517"/>
            <a:ext cx="9014381" cy="3195490"/>
          </a:xfrm>
          <a:prstGeom prst="rect">
            <a:avLst/>
          </a:prstGeom>
          <a:noFill/>
        </p:spPr>
        <p:txBody>
          <a:bodyPr wrap="square" rtlCol="0">
            <a:spAutoFit/>
          </a:bodyPr>
          <a:lstStyle/>
          <a:p>
            <a:pPr marL="0" marR="0" algn="ctr">
              <a:lnSpc>
                <a:spcPct val="107000"/>
              </a:lnSpc>
              <a:spcAft>
                <a:spcPts val="800"/>
              </a:spcAft>
            </a:pPr>
            <a:r>
              <a:rPr lang="en-US" sz="4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“Do not be afraid, </a:t>
            </a:r>
          </a:p>
          <a:p>
            <a:pPr marL="0" marR="0" algn="ctr">
              <a:lnSpc>
                <a:spcPct val="107000"/>
              </a:lnSpc>
              <a:spcAft>
                <a:spcPts val="800"/>
              </a:spcAft>
            </a:pPr>
            <a:r>
              <a:rPr lang="en-US" sz="4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for God has come to you only to test you and put his fear upon you, </a:t>
            </a:r>
          </a:p>
          <a:p>
            <a:pPr marL="0" marR="0" algn="ctr">
              <a:lnSpc>
                <a:spcPct val="107000"/>
              </a:lnSpc>
              <a:spcAft>
                <a:spcPts val="800"/>
              </a:spcAft>
            </a:pPr>
            <a:r>
              <a:rPr lang="en-US" sz="4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lest you should sin.”</a:t>
            </a:r>
            <a:endParaRPr lang="en-US" sz="4400" dirty="0"/>
          </a:p>
        </p:txBody>
      </p:sp>
    </p:spTree>
    <p:extLst>
      <p:ext uri="{BB962C8B-B14F-4D97-AF65-F5344CB8AC3E}">
        <p14:creationId xmlns:p14="http://schemas.microsoft.com/office/powerpoint/2010/main" val="1945726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20678</TotalTime>
  <Words>1283</Words>
  <Application>Microsoft Office PowerPoint</Application>
  <PresentationFormat>Widescreen</PresentationFormat>
  <Paragraphs>97</Paragraphs>
  <Slides>18</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Antenna Black</vt:lpstr>
      <vt:lpstr>Antenna Medium</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 LPC</cp:lastModifiedBy>
  <cp:revision>133</cp:revision>
  <dcterms:created xsi:type="dcterms:W3CDTF">2021-11-19T16:04:10Z</dcterms:created>
  <dcterms:modified xsi:type="dcterms:W3CDTF">2024-12-03T12:31:16Z</dcterms:modified>
</cp:coreProperties>
</file>