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DBD7"/>
    <a:srgbClr val="F2ECDF"/>
    <a:srgbClr val="F0BF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02B5-5786-48D0-95F4-B054B4377C3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BE7-E67D-49F8-9B1A-CBACC7AA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1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02B5-5786-48D0-95F4-B054B4377C3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BE7-E67D-49F8-9B1A-CBACC7AA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6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02B5-5786-48D0-95F4-B054B4377C3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BE7-E67D-49F8-9B1A-CBACC7AA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8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02B5-5786-48D0-95F4-B054B4377C3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BE7-E67D-49F8-9B1A-CBACC7AA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55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02B5-5786-48D0-95F4-B054B4377C3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BE7-E67D-49F8-9B1A-CBACC7AA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51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02B5-5786-48D0-95F4-B054B4377C3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BE7-E67D-49F8-9B1A-CBACC7AA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9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02B5-5786-48D0-95F4-B054B4377C3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BE7-E67D-49F8-9B1A-CBACC7AA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2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02B5-5786-48D0-95F4-B054B4377C3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BE7-E67D-49F8-9B1A-CBACC7AA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6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02B5-5786-48D0-95F4-B054B4377C3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BE7-E67D-49F8-9B1A-CBACC7AA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2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02B5-5786-48D0-95F4-B054B4377C3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BE7-E67D-49F8-9B1A-CBACC7AA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6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02B5-5786-48D0-95F4-B054B4377C3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2BE7-E67D-49F8-9B1A-CBACC7AA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4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002B5-5786-48D0-95F4-B054B4377C3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92BE7-E67D-49F8-9B1A-CBACC7AA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7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fpr9PwDdK0?feature=oembed" TargetMode="External"/><Relationship Id="rId4" Type="http://schemas.openxmlformats.org/officeDocument/2006/relationships/hyperlink" Target="https://youtu.be/wfpr9PwDdK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82"/>
          <a:stretch/>
        </p:blipFill>
        <p:spPr>
          <a:xfrm>
            <a:off x="0" y="0"/>
            <a:ext cx="12219709" cy="68578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41" y="357194"/>
            <a:ext cx="12105025" cy="1800719"/>
          </a:xfrm>
        </p:spPr>
        <p:txBody>
          <a:bodyPr>
            <a:normAutofit/>
          </a:bodyPr>
          <a:lstStyle/>
          <a:p>
            <a:r>
              <a:rPr lang="en-US" sz="6600" b="1" cap="all" baseline="30000" dirty="0">
                <a:solidFill>
                  <a:schemeClr val="bg1"/>
                </a:solidFill>
                <a:latin typeface="Antenna Black" panose="02000505000000020004" pitchFamily="2" charset="0"/>
              </a:rPr>
              <a:t>FAMILIAS FORMANDO DISCÍPULOS</a:t>
            </a:r>
            <a:r>
              <a:rPr lang="en-US" sz="4800" b="1" baseline="30000" dirty="0"/>
              <a:t/>
            </a:r>
            <a:br>
              <a:rPr lang="en-US" sz="4800" b="1" baseline="300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4600" y="3735117"/>
            <a:ext cx="5750508" cy="645148"/>
          </a:xfrm>
          <a:solidFill>
            <a:schemeClr val="bg1">
              <a:lumMod val="65000"/>
            </a:schemeClr>
          </a:solidFill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LA CAÍDA Y LA PROMESA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2" y="5594465"/>
            <a:ext cx="2854964" cy="107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45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34497" y="2003498"/>
            <a:ext cx="8593015" cy="340182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_tradnl" sz="2400" dirty="0"/>
              <a:t>Jesucristo, Señor Nuestro, </a:t>
            </a:r>
          </a:p>
          <a:p>
            <a:pPr marL="0" indent="0">
              <a:buNone/>
            </a:pPr>
            <a:r>
              <a:rPr lang="es-ES_tradnl" sz="2400" dirty="0"/>
              <a:t>Te encomendamos a nuestra familia y te pedimos tu bendición y protección.   Te amamos mucho, con todo nuestro corazón.  Te pedimos que ayudes a nuestra familia a ser más como la Sagrada Familia.  Ayúdanos a ser amables, amorosos y pacientes los unos con los otros.  Danos la gracia que necesitamos para ser tus discípulos y para algún día alcanzar la santidad.  Te lo pedimos en tu Santo Nombre. </a:t>
            </a:r>
          </a:p>
          <a:p>
            <a:pPr marL="0" indent="0">
              <a:buNone/>
            </a:pPr>
            <a:endParaRPr lang="es-ES_tradnl" sz="2400" dirty="0"/>
          </a:p>
          <a:p>
            <a:pPr marL="0" indent="0">
              <a:buNone/>
            </a:pPr>
            <a:r>
              <a:rPr lang="es-ES_tradnl" sz="2400" dirty="0"/>
              <a:t>Amén.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600" i="1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078524"/>
          </a:xfrm>
          <a:prstGeom prst="rect">
            <a:avLst/>
          </a:prstGeom>
          <a:solidFill>
            <a:srgbClr val="C1DB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0BF67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770" y="4030329"/>
            <a:ext cx="1929484" cy="1929484"/>
          </a:xfr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80D6940C-63CC-BA4D-90EE-BE0ADFE20C3F}"/>
              </a:ext>
            </a:extLst>
          </p:cNvPr>
          <p:cNvSpPr txBox="1">
            <a:spLocks/>
          </p:cNvSpPr>
          <p:nvPr/>
        </p:nvSpPr>
        <p:spPr>
          <a:xfrm>
            <a:off x="2762463" y="4445"/>
            <a:ext cx="6537082" cy="1498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all" baseline="30000" dirty="0">
                <a:latin typeface="Antenna Black" panose="02000505000000020004" pitchFamily="2" charset="0"/>
              </a:rPr>
              <a:t>Oración </a:t>
            </a:r>
            <a:r>
              <a:rPr lang="es-ES_tradnl" b="1" cap="all" baseline="30000" dirty="0">
                <a:latin typeface="Antenna Black" panose="02000505000000020004" pitchFamily="2" charset="0"/>
              </a:rPr>
              <a:t>inicial</a:t>
            </a:r>
            <a:endParaRPr lang="es-ES_tradnl" cap="all" baseline="30000" dirty="0">
              <a:latin typeface="Antenna Black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39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DB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1078523"/>
          </a:xfrm>
          <a:prstGeom prst="rect">
            <a:avLst/>
          </a:prstGeom>
          <a:solidFill>
            <a:srgbClr val="F2E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79302" y="118941"/>
            <a:ext cx="3626828" cy="1498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cap="all" baseline="30000" dirty="0">
                <a:latin typeface="Antenna Black" panose="02000505000000020004" pitchFamily="2" charset="0"/>
              </a:rPr>
              <a:t>ROMPEHIELOS</a:t>
            </a:r>
            <a:endParaRPr lang="en-US" sz="4800" cap="all" baseline="30000" dirty="0">
              <a:latin typeface="Antenna Black" panose="02000505000000020004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97170" y="1736726"/>
            <a:ext cx="10791092" cy="3663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600" dirty="0"/>
              <a:t>¿Quién es?</a:t>
            </a:r>
            <a:endParaRPr lang="en-US" sz="13800" baseline="30000" dirty="0"/>
          </a:p>
        </p:txBody>
      </p:sp>
      <p:pic>
        <p:nvPicPr>
          <p:cNvPr id="4" name="Picture 3" descr="Man-With-Question-0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2" y="2456104"/>
            <a:ext cx="4354484" cy="435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307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516" y="8613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_tradnl" sz="6000" b="1" baseline="30000" dirty="0"/>
              <a:t>¿Cuales son los nombres de los arboles que estaban en le Jardín del Edén?</a:t>
            </a:r>
            <a:endParaRPr lang="es-ES_tradnl" sz="6000" baseline="30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74169"/>
            <a:ext cx="12448479" cy="7832169"/>
          </a:xfrm>
        </p:spPr>
      </p:pic>
    </p:spTree>
    <p:extLst>
      <p:ext uri="{BB962C8B-B14F-4D97-AF65-F5344CB8AC3E}">
        <p14:creationId xmlns:p14="http://schemas.microsoft.com/office/powerpoint/2010/main" val="538697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"/>
            <a:ext cx="12192000" cy="1242647"/>
          </a:xfrm>
          <a:prstGeom prst="rect">
            <a:avLst/>
          </a:prstGeom>
          <a:solidFill>
            <a:srgbClr val="C1DB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0BF6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ntenna Medium" panose="02000603000000020004" pitchFamily="2" charset="0"/>
              </a:rPr>
              <a:t>El tema del </a:t>
            </a:r>
            <a:r>
              <a:rPr lang="en-US" dirty="0" err="1">
                <a:latin typeface="Antenna Medium" panose="02000603000000020004" pitchFamily="2" charset="0"/>
              </a:rPr>
              <a:t>mes</a:t>
            </a:r>
            <a:endParaRPr lang="en-US" dirty="0">
              <a:latin typeface="Antenna Medium" panose="02000603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6000"/>
              <a:t>La tentación y la caída</a:t>
            </a:r>
          </a:p>
        </p:txBody>
      </p:sp>
      <p:pic>
        <p:nvPicPr>
          <p:cNvPr id="6" name="Picture 5" descr="Download Apple Fruit File HQ PNG Image | FreePNGIm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841" y="3206853"/>
            <a:ext cx="3150318" cy="313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880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EC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8206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1837" y="154744"/>
            <a:ext cx="3110498" cy="95958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baseline="30000" dirty="0"/>
              <a:t>Contenido</a:t>
            </a:r>
            <a:endParaRPr lang="en-US" sz="8000" dirty="0"/>
          </a:p>
        </p:txBody>
      </p:sp>
      <p:pic>
        <p:nvPicPr>
          <p:cNvPr id="9" name="Online Media 8" descr="03-El Pecado Original - Amén Kids">
            <a:hlinkClick r:id="" action="ppaction://media"/>
            <a:extLst>
              <a:ext uri="{FF2B5EF4-FFF2-40B4-BE49-F238E27FC236}">
                <a16:creationId xmlns:a16="http://schemas.microsoft.com/office/drawing/2014/main" id="{EA4FF3F3-635C-0C4F-B35D-B9D4BE48048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08044" y="975360"/>
            <a:ext cx="9190616" cy="51930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6DBD69C-6489-344A-9142-B5E67F4E6445}"/>
              </a:ext>
            </a:extLst>
          </p:cNvPr>
          <p:cNvSpPr/>
          <p:nvPr/>
        </p:nvSpPr>
        <p:spPr>
          <a:xfrm>
            <a:off x="4238620" y="6333924"/>
            <a:ext cx="31710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https://youtu.be/wfpr9PwDdK0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2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EC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12192000" cy="148883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5690" y="163268"/>
            <a:ext cx="5980617" cy="1325563"/>
          </a:xfrm>
        </p:spPr>
        <p:txBody>
          <a:bodyPr/>
          <a:lstStyle/>
          <a:p>
            <a:pPr algn="ctr"/>
            <a:r>
              <a:rPr lang="es-ES_tradnl">
                <a:latin typeface="Antenna Medium" panose="02000603000000020004" pitchFamily="2" charset="0"/>
              </a:rPr>
              <a:t>Conversando en Familia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989" y="1825625"/>
            <a:ext cx="11429999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3600" baseline="30000"/>
              <a:t>¿Qué sacrificios hace su familia el uno por el otro por amor?</a:t>
            </a:r>
          </a:p>
          <a:p>
            <a:pPr marL="0" indent="0" algn="ctr">
              <a:buNone/>
            </a:pPr>
            <a:r>
              <a:rPr lang="es-ES_tradnl" sz="3600" baseline="30000"/>
              <a:t>¿Mamá y papá trabajan fuera y dentro de la casa?</a:t>
            </a:r>
          </a:p>
          <a:p>
            <a:pPr marL="0" indent="0" algn="ctr">
              <a:buNone/>
            </a:pPr>
            <a:r>
              <a:rPr lang="es-ES_tradnl" sz="3600" baseline="30000"/>
              <a:t>¿Qué actos de bondad o sacrificios hacen los miembros de su familia el uno por el otro?</a:t>
            </a:r>
          </a:p>
          <a:p>
            <a:pPr marL="0" indent="0" algn="ctr">
              <a:buNone/>
            </a:pPr>
            <a:r>
              <a:rPr lang="es-ES_tradnl" sz="3600" baseline="30000"/>
              <a:t>¿Cómo se muestran el amor unos a otros?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4095" y="4001294"/>
            <a:ext cx="5323809" cy="20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870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127982"/>
          </a:xfrm>
          <a:prstGeom prst="rect">
            <a:avLst/>
          </a:prstGeom>
          <a:solidFill>
            <a:srgbClr val="C1DB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0BF6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2581" y="0"/>
            <a:ext cx="2546838" cy="1127981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Antenna Medium" panose="02000603000000020004" pitchFamily="2" charset="0"/>
              </a:rPr>
              <a:t>Misión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847" y="1561733"/>
            <a:ext cx="3042138" cy="2160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b="1" baseline="30000" dirty="0"/>
              <a:t>1. Presente la actividad de Misión.</a:t>
            </a:r>
          </a:p>
          <a:p>
            <a:pPr marL="0" indent="0">
              <a:buNone/>
            </a:pPr>
            <a:r>
              <a:rPr lang="es-ES_tradnl" baseline="30000" dirty="0"/>
              <a:t>Las actividades de misión se realizan en casa durante la semana 2 y se comparten en la reunión de familias de la semana 3</a:t>
            </a:r>
            <a:endParaRPr lang="es-ES_tradnl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99413" y="1561733"/>
            <a:ext cx="3993174" cy="3974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_tradnl" b="1" baseline="30000" dirty="0"/>
              <a:t>2. Explique la actividad</a:t>
            </a:r>
          </a:p>
          <a:p>
            <a:pPr marL="0" indent="0">
              <a:buNone/>
            </a:pPr>
            <a:r>
              <a:rPr lang="es-ES_tradnl" sz="1600" dirty="0"/>
              <a:t>i.  Lea las explicaciones de </a:t>
            </a:r>
            <a:r>
              <a:rPr lang="es-ES_tradnl" sz="1600" dirty="0" err="1"/>
              <a:t>Catholic.net</a:t>
            </a:r>
            <a:r>
              <a:rPr lang="es-ES_tradnl" sz="1600" dirty="0"/>
              <a:t> sobre las Obras de Misericordia Espirituales y Corporales (enlaces provistos en el folleto de la semana 2).</a:t>
            </a:r>
          </a:p>
          <a:p>
            <a:pPr marL="0" indent="0">
              <a:buNone/>
            </a:pPr>
            <a:r>
              <a:rPr lang="es-ES_tradnl" sz="1600" dirty="0"/>
              <a:t> ii.  Decida las Obras de Misericordia que hará su familia este Adviento y haga un Plan de Adviento Familiar.                                                    </a:t>
            </a:r>
          </a:p>
          <a:p>
            <a:pPr marL="0" indent="0">
              <a:buNone/>
            </a:pPr>
            <a:r>
              <a:rPr lang="es-ES_tradnl" sz="1600" dirty="0"/>
              <a:t> iii. Comuníquese con abuelos o adultos mayores de su familia o comunidad y pregúnteles sobre sus recuerdos favoritos de cuando eran pequeños. Pregunte: ¿Qué sacrificios hizo su familia el uno por el otro por amor? Si tuvieron hijo propios, ¿qué actos de bondad o sacrificios hicieron los miembros de su familia el uno por el otro? ¿Cómo demuestras amor a tu familia o amigos ahora?</a:t>
            </a:r>
          </a:p>
          <a:p>
            <a:pPr marL="0" indent="0">
              <a:buNone/>
            </a:pPr>
            <a:r>
              <a:rPr lang="es-ES_tradnl" sz="1600" dirty="0"/>
              <a:t> iv. Esté preparado para compartir en la próxima reunión su Plan de Adviento Familiar y su actividad con personas mayores.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815754" y="1561733"/>
            <a:ext cx="3171092" cy="21602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_tradnl" b="1" baseline="30000" dirty="0"/>
              <a:t>3. Compartiendo en Familia</a:t>
            </a:r>
            <a:endParaRPr lang="es-ES_tradnl" baseline="30000" dirty="0"/>
          </a:p>
          <a:p>
            <a:pPr marL="0" indent="0">
              <a:buNone/>
            </a:pPr>
            <a:r>
              <a:rPr lang="es-ES_tradnl" sz="1800" dirty="0"/>
              <a:t>Prepárese para compartir con otras personas sus actividades y respuestas, en la semana 3</a:t>
            </a:r>
          </a:p>
        </p:txBody>
      </p:sp>
    </p:spTree>
    <p:extLst>
      <p:ext uri="{BB962C8B-B14F-4D97-AF65-F5344CB8AC3E}">
        <p14:creationId xmlns:p14="http://schemas.microsoft.com/office/powerpoint/2010/main" val="373091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EC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488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2673" y="529249"/>
            <a:ext cx="4586654" cy="10064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baseline="30000" dirty="0">
                <a:latin typeface="Antenna Medium" panose="02000603000000020004" pitchFamily="2" charset="0"/>
              </a:rPr>
              <a:t>Repaso y Oración</a:t>
            </a:r>
            <a:r>
              <a:rPr lang="en-US" b="1" baseline="30000" dirty="0"/>
              <a:t/>
            </a:r>
            <a:br>
              <a:rPr lang="en-US" b="1" baseline="30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baseline="30000"/>
              <a:t>Padre Nuestro, Dios amoroso y misericordioso, reúne y mantén a todas nuestras familias en la perfecta unidad de amor y apoyo mutuo. Danos un espíritu de comprensión y afecto. Mantén lejos de nosotros las querellas y la amargura, y en nuestros fracasos ocasionales, inspíranos el perdón y la paz. Fortalece el amor y el afecto mutuos de los padres para que sean un buen ejemplo. Inculca en nuestros hijos el respeto por sí mismos y la conciencia de Tu amor para que puedan respetar y amar a los demás y crecer en una independencia madura. Que el mutuo cariño y respeto de nuestras familias sea signo de vida cristiana, te lo pedimos, por Jesucristo, nuestro Señor y Salvador. </a:t>
            </a:r>
          </a:p>
          <a:p>
            <a:pPr marL="0" indent="0">
              <a:buNone/>
            </a:pPr>
            <a:r>
              <a:rPr lang="es-ES_tradnl" sz="3200" baseline="30000"/>
              <a:t>Amén.  </a:t>
            </a:r>
            <a:endParaRPr lang="es-ES_tradnl" sz="3600">
              <a:latin typeface="Adobe Garamond Pro" panose="020205020605060204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2868" y="4642337"/>
            <a:ext cx="1286263" cy="199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850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5917</TotalTime>
  <Words>528</Words>
  <Application>Microsoft Office PowerPoint</Application>
  <PresentationFormat>Widescreen</PresentationFormat>
  <Paragraphs>32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Adobe Garamond Pro</vt:lpstr>
      <vt:lpstr>Antenna Black</vt:lpstr>
      <vt:lpstr>Antenna Medium</vt:lpstr>
      <vt:lpstr>Arial</vt:lpstr>
      <vt:lpstr>Calibri</vt:lpstr>
      <vt:lpstr>Calibri Light</vt:lpstr>
      <vt:lpstr>Office Theme</vt:lpstr>
      <vt:lpstr>FAMILIAS FORMANDO DISCÍPULOS </vt:lpstr>
      <vt:lpstr>PowerPoint Presentation</vt:lpstr>
      <vt:lpstr>PowerPoint Presentation</vt:lpstr>
      <vt:lpstr>¿Cuales son los nombres de los arboles que estaban en le Jardín del Edén?</vt:lpstr>
      <vt:lpstr>El tema del mes</vt:lpstr>
      <vt:lpstr>Contenido</vt:lpstr>
      <vt:lpstr>Conversando en Familia</vt:lpstr>
      <vt:lpstr>Misión</vt:lpstr>
      <vt:lpstr>Repaso y Oración </vt:lpstr>
    </vt:vector>
  </TitlesOfParts>
  <Company>AOA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Families Forming Disciples</dc:title>
  <dc:creator>Patrick Metts</dc:creator>
  <cp:lastModifiedBy>Patrick Metts</cp:lastModifiedBy>
  <cp:revision>34</cp:revision>
  <dcterms:created xsi:type="dcterms:W3CDTF">2020-07-27T17:11:20Z</dcterms:created>
  <dcterms:modified xsi:type="dcterms:W3CDTF">2021-09-17T15:32:22Z</dcterms:modified>
</cp:coreProperties>
</file>