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85" r:id="rId6"/>
    <p:sldId id="311" r:id="rId7"/>
    <p:sldId id="313" r:id="rId8"/>
    <p:sldId id="315" r:id="rId9"/>
    <p:sldId id="322"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02/12/2024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02/12/2024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02/12/2024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02/12/2024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02/12/2024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02/12/2024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02/12/2024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02/12/2024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02/12/2024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02/12/2024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02/12/2024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02/12/2024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PxOCxsbzVQ" TargetMode="External"/><Relationship Id="rId2" Type="http://schemas.openxmlformats.org/officeDocument/2006/relationships/slideLayout" Target="../slideLayouts/slideLayout7.xml"/><Relationship Id="rId1" Type="http://schemas.openxmlformats.org/officeDocument/2006/relationships/video" Target="https://www.youtube.com/embed/NPxOCxsbzVQ?feature=oembed"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F6B8D0-3EFE-3BD7-4C7C-ABDCB0348A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52" y="0"/>
            <a:ext cx="12187948" cy="6858000"/>
          </a:xfrm>
          <a:prstGeom prst="rect">
            <a:avLst/>
          </a:prstGeom>
        </p:spPr>
      </p:pic>
      <p:sp>
        <p:nvSpPr>
          <p:cNvPr id="2" name="Subtitle 1"/>
          <p:cNvSpPr>
            <a:spLocks noGrp="1"/>
          </p:cNvSpPr>
          <p:nvPr>
            <p:ph type="subTitle" idx="1"/>
          </p:nvPr>
        </p:nvSpPr>
        <p:spPr>
          <a:xfrm>
            <a:off x="443883" y="5118931"/>
            <a:ext cx="11203620" cy="1544516"/>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Topic: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Gift of the Law and the Call to Love God Above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All- </a:t>
            </a:r>
            <a:r>
              <a:rPr lang="en-US" sz="1800" dirty="0">
                <a:effectLst/>
                <a:latin typeface="Calibri" panose="020F0502020204030204" pitchFamily="34" charset="0"/>
                <a:ea typeface="Calibri" panose="020F0502020204030204" pitchFamily="34" charset="0"/>
                <a:cs typeface="Times New Roman" panose="02020603050405020304" pitchFamily="18" charset="0"/>
              </a:rPr>
              <a:t>Old Law as Preparation for the Gospel – </a:t>
            </a: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Twofold Commandment of Love - The Greatest Commandment - The First Three Commandments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A6C6360D-66E7-61B3-87F2-962B0B98B8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462" y="688387"/>
            <a:ext cx="8388462" cy="1247386"/>
          </a:xfrm>
          <a:prstGeom prst="rect">
            <a:avLst/>
          </a:prstGeom>
        </p:spPr>
      </p:pic>
    </p:spTree>
    <p:extLst>
      <p:ext uri="{BB962C8B-B14F-4D97-AF65-F5344CB8AC3E}">
        <p14:creationId xmlns:p14="http://schemas.microsoft.com/office/powerpoint/2010/main" val="169631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6CF2A2B-0745-440C-9224-C5C6A0A42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5BE6D6B-84C9-4D2B-97EB-773B7369E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Picture 10" descr="A statue of a person with his arms out&#10;&#10;Description automatically generated">
            <a:extLst>
              <a:ext uri="{FF2B5EF4-FFF2-40B4-BE49-F238E27FC236}">
                <a16:creationId xmlns:a16="http://schemas.microsoft.com/office/drawing/2014/main" id="{6BEF5E54-E712-01C1-E4C4-44CB19D275EF}"/>
              </a:ext>
            </a:extLst>
          </p:cNvPr>
          <p:cNvPicPr>
            <a:picLocks noChangeAspect="1"/>
          </p:cNvPicPr>
          <p:nvPr/>
        </p:nvPicPr>
        <p:blipFill>
          <a:blip r:embed="rId2" cstate="screen">
            <a:alphaModFix amt="6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1" y="10"/>
            <a:ext cx="12192001" cy="6857990"/>
          </a:xfrm>
          <a:prstGeom prst="rect">
            <a:avLst/>
          </a:prstGeom>
        </p:spPr>
      </p:pic>
      <p:sp>
        <p:nvSpPr>
          <p:cNvPr id="6" name="Title 1"/>
          <p:cNvSpPr txBox="1">
            <a:spLocks/>
          </p:cNvSpPr>
          <p:nvPr/>
        </p:nvSpPr>
        <p:spPr>
          <a:xfrm>
            <a:off x="488062" y="0"/>
            <a:ext cx="9792471" cy="2057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8800" b="1" cap="all" baseline="30000" dirty="0">
                <a:solidFill>
                  <a:srgbClr val="FFFFFF"/>
                </a:solidFill>
                <a:latin typeface="Aptos Black" panose="020F0502020204030204" pitchFamily="34" charset="0"/>
              </a:rPr>
              <a:t>Opening Prayer</a:t>
            </a:r>
            <a:endParaRPr lang="en-US" sz="8800" cap="all" baseline="30000" dirty="0">
              <a:solidFill>
                <a:srgbClr val="FFFFFF"/>
              </a:solidFill>
              <a:latin typeface="Aptos Black" panose="020F0502020204030204" pitchFamily="34" charset="0"/>
            </a:endParaRPr>
          </a:p>
        </p:txBody>
      </p:sp>
      <p:sp>
        <p:nvSpPr>
          <p:cNvPr id="3" name="Rectangle 2"/>
          <p:cNvSpPr/>
          <p:nvPr/>
        </p:nvSpPr>
        <p:spPr>
          <a:xfrm>
            <a:off x="400513" y="1286094"/>
            <a:ext cx="10552832" cy="3171423"/>
          </a:xfrm>
          <a:prstGeom prst="rect">
            <a:avLst/>
          </a:prstGeom>
        </p:spPr>
        <p:txBody>
          <a:bodyPr vert="horz" lIns="91440" tIns="45720" rIns="91440" bIns="45720" rtlCol="0">
            <a:noAutofit/>
          </a:bodyPr>
          <a:lstStyle/>
          <a:p>
            <a:pPr>
              <a:lnSpc>
                <a:spcPct val="90000"/>
              </a:lnSpc>
              <a:spcAft>
                <a:spcPts val="600"/>
              </a:spcAft>
            </a:pPr>
            <a:r>
              <a:rPr lang="en-US" sz="3000" dirty="0">
                <a:solidFill>
                  <a:srgbClr val="FFFFFF"/>
                </a:solidFill>
              </a:rPr>
              <a:t>Lord Jesus Christ, </a:t>
            </a:r>
          </a:p>
          <a:p>
            <a:pPr>
              <a:lnSpc>
                <a:spcPct val="90000"/>
              </a:lnSpc>
              <a:spcAft>
                <a:spcPts val="600"/>
              </a:spcAft>
            </a:pPr>
            <a:endParaRPr lang="en-US" sz="3000" dirty="0">
              <a:solidFill>
                <a:srgbClr val="FFFFFF"/>
              </a:solidFill>
            </a:endParaRPr>
          </a:p>
          <a:p>
            <a:pPr>
              <a:lnSpc>
                <a:spcPct val="90000"/>
              </a:lnSpc>
              <a:spcAft>
                <a:spcPts val="600"/>
              </a:spcAft>
            </a:pPr>
            <a:r>
              <a:rPr lang="en-US" sz="3000" dirty="0">
                <a:solidFill>
                  <a:srgbClr val="FFFFFF"/>
                </a:solidFill>
              </a:rPr>
              <a:t>We entrust our family to You and ask for Your blessing and protection. </a:t>
            </a:r>
          </a:p>
          <a:p>
            <a:pPr>
              <a:lnSpc>
                <a:spcPct val="90000"/>
              </a:lnSpc>
              <a:spcAft>
                <a:spcPts val="600"/>
              </a:spcAft>
            </a:pPr>
            <a:r>
              <a:rPr lang="en-US" sz="3000" dirty="0">
                <a:solidFill>
                  <a:srgbClr val="FFFFFF"/>
                </a:solidFill>
              </a:rPr>
              <a:t>We love You Lord Jesus with all our hearts, and we ask that You help our family to become more like the Holy Family.</a:t>
            </a:r>
          </a:p>
          <a:p>
            <a:pPr>
              <a:lnSpc>
                <a:spcPct val="90000"/>
              </a:lnSpc>
              <a:spcAft>
                <a:spcPts val="600"/>
              </a:spcAft>
            </a:pPr>
            <a:r>
              <a:rPr lang="en-US" sz="3000" dirty="0">
                <a:solidFill>
                  <a:srgbClr val="FFFFFF"/>
                </a:solidFill>
              </a:rPr>
              <a:t>Help us to be kind, loving, and patient with one another.</a:t>
            </a:r>
          </a:p>
          <a:p>
            <a:pPr>
              <a:lnSpc>
                <a:spcPct val="90000"/>
              </a:lnSpc>
              <a:spcAft>
                <a:spcPts val="600"/>
              </a:spcAft>
            </a:pPr>
            <a:r>
              <a:rPr lang="en-US" sz="3000" dirty="0">
                <a:solidFill>
                  <a:srgbClr val="FFFFFF"/>
                </a:solidFill>
              </a:rPr>
              <a:t>Give us all the grace we need to become saints and Your faithful disciples.</a:t>
            </a:r>
          </a:p>
          <a:p>
            <a:pPr>
              <a:lnSpc>
                <a:spcPct val="90000"/>
              </a:lnSpc>
              <a:spcAft>
                <a:spcPts val="600"/>
              </a:spcAft>
            </a:pPr>
            <a:r>
              <a:rPr lang="en-US" sz="3000" dirty="0">
                <a:solidFill>
                  <a:srgbClr val="FFFFFF"/>
                </a:solidFill>
              </a:rPr>
              <a:t> </a:t>
            </a:r>
          </a:p>
          <a:p>
            <a:pPr>
              <a:lnSpc>
                <a:spcPct val="90000"/>
              </a:lnSpc>
              <a:spcAft>
                <a:spcPts val="600"/>
              </a:spcAft>
            </a:pPr>
            <a:r>
              <a:rPr lang="en-US" sz="3000" dirty="0">
                <a:solidFill>
                  <a:srgbClr val="FFFFFF"/>
                </a:solidFill>
              </a:rPr>
              <a:t>Amen.</a:t>
            </a:r>
          </a:p>
        </p:txBody>
      </p:sp>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ooden tiles with letters on it&#10;&#10;Description automatically generated with medium confidence">
            <a:extLst>
              <a:ext uri="{FF2B5EF4-FFF2-40B4-BE49-F238E27FC236}">
                <a16:creationId xmlns:a16="http://schemas.microsoft.com/office/drawing/2014/main" id="{273EE1C6-0C2B-1F97-2AE8-B0EFC7145215}"/>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46245"/>
            <a:ext cx="12192000" cy="6711756"/>
          </a:xfrm>
          <a:prstGeom prst="rect">
            <a:avLst/>
          </a:prstGeom>
        </p:spPr>
      </p:pic>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428371"/>
            <a:ext cx="6072043" cy="1200329"/>
          </a:xfrm>
          <a:prstGeom prst="rect">
            <a:avLst/>
          </a:prstGeom>
          <a:noFill/>
        </p:spPr>
        <p:txBody>
          <a:bodyPr wrap="square" rtlCol="0">
            <a:spAutoFit/>
          </a:bodyPr>
          <a:lstStyle/>
          <a:p>
            <a:pPr algn="ctr"/>
            <a:endParaRPr lang="en-US" sz="4000" dirty="0"/>
          </a:p>
          <a:p>
            <a:pPr algn="ctr"/>
            <a:r>
              <a:rPr lang="en-US" sz="3200" b="1" i="1" dirty="0">
                <a:effectLst/>
                <a:latin typeface="Calibri" panose="020F0502020204030204" pitchFamily="34" charset="0"/>
                <a:ea typeface="Calibri" panose="020F0502020204030204" pitchFamily="34" charset="0"/>
                <a:cs typeface="Times New Roman" panose="02020603050405020304" pitchFamily="18" charset="0"/>
              </a:rPr>
              <a:t>I AM BLESSED</a:t>
            </a:r>
            <a:endParaRPr lang="en-US" sz="8000" b="1"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5114943" y="1816089"/>
            <a:ext cx="6156960" cy="3754169"/>
          </a:xfrm>
          <a:prstGeom prst="rect">
            <a:avLst/>
          </a:prstGeom>
          <a:noFill/>
        </p:spPr>
        <p:txBody>
          <a:bodyPr wrap="square" rtlCol="0">
            <a:spAutoFit/>
          </a:bodyPr>
          <a:lstStyle/>
          <a:p>
            <a:pPr marL="342900" marR="0" indent="-342900">
              <a:lnSpc>
                <a:spcPct val="107000"/>
              </a:lnSpc>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Start with a volunteer and ask him/her to give reasons why he or she feels blessed. </a:t>
            </a:r>
          </a:p>
          <a:p>
            <a:pPr marL="342900" marR="0" indent="-342900">
              <a:lnSpc>
                <a:spcPct val="107000"/>
              </a:lnSpc>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Continue with each family member sharing how they are blessed until everyone has shared their blessings! </a:t>
            </a:r>
          </a:p>
          <a:p>
            <a:pPr marL="342900" marR="0" indent="-342900">
              <a:lnSpc>
                <a:spcPct val="107000"/>
              </a:lnSpc>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Close with a prayer thanking God for all the wonderful blessings that were shared.</a:t>
            </a:r>
          </a:p>
          <a:p>
            <a:pPr marL="342900" marR="0" indent="-342900">
              <a:lnSpc>
                <a:spcPct val="107000"/>
              </a:lnSpc>
              <a:spcAft>
                <a:spcPts val="80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Adapted from www.weareteachers.com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54296" y="329184"/>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FAMILY EPIPHANY BLESSING</a:t>
            </a:r>
            <a:endParaRPr lang="en-US" sz="9600" dirty="0">
              <a:latin typeface="+mj-lt"/>
              <a:ea typeface="+mj-ea"/>
              <a:cs typeface="+mj-cs"/>
            </a:endParaRPr>
          </a:p>
        </p:txBody>
      </p:sp>
      <p:pic>
        <p:nvPicPr>
          <p:cNvPr id="13" name="Picture 12" descr="A hand holding a red door&#10;&#10;Description automatically generated">
            <a:extLst>
              <a:ext uri="{FF2B5EF4-FFF2-40B4-BE49-F238E27FC236}">
                <a16:creationId xmlns:a16="http://schemas.microsoft.com/office/drawing/2014/main" id="{C54E6018-E3BE-3891-2948-93FF54313E2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
            <a:ext cx="4052522" cy="6857999"/>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54296" y="2706624"/>
            <a:ext cx="6894576" cy="3483864"/>
          </a:xfrm>
          <a:prstGeom prst="rect">
            <a:avLst/>
          </a:prstGeom>
        </p:spPr>
        <p:txBody>
          <a:bodyPr vert="horz" lIns="91440" tIns="45720" rIns="91440" bIns="45720" rtlCol="0">
            <a:normAutofit fontScale="92500"/>
          </a:bodyPr>
          <a:lstStyle/>
          <a:p>
            <a:pPr marL="285750" marR="0" lvl="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would you describe your experience? </a:t>
            </a:r>
          </a:p>
          <a:p>
            <a:pPr marL="285750" marR="0" lvl="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If you blessed your door last year, how was this year’s blessings different? Did anything stand out to you? </a:t>
            </a:r>
          </a:p>
          <a:p>
            <a:pPr marL="285750" marR="0" lvl="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did it make you feel, about your family, your home, yourselves? </a:t>
            </a:r>
          </a:p>
          <a:p>
            <a:pPr marL="285750" marR="0" lvl="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do you think of when you walk through the front door of your home?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does the blessing mean to you?</a:t>
            </a:r>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holding a book and a staff&#10;&#10;Description automatically generated">
            <a:extLst>
              <a:ext uri="{FF2B5EF4-FFF2-40B4-BE49-F238E27FC236}">
                <a16:creationId xmlns:a16="http://schemas.microsoft.com/office/drawing/2014/main" id="{46B0EA9E-1100-16E6-9982-F52D07C9C495}"/>
              </a:ext>
            </a:extLst>
          </p:cNvPr>
          <p:cNvPicPr>
            <a:picLocks noChangeAspect="1"/>
          </p:cNvPicPr>
          <p:nvPr/>
        </p:nvPicPr>
        <p:blipFill>
          <a:blip r:embed="rId2">
            <a:alphaModFix amt="20000"/>
          </a:blip>
          <a:stretch>
            <a:fillRect/>
          </a:stretch>
        </p:blipFill>
        <p:spPr>
          <a:xfrm>
            <a:off x="-8" y="294830"/>
            <a:ext cx="12192000" cy="656317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859916" y="1306"/>
            <a:ext cx="2472152"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REVIEW</a:t>
            </a:r>
            <a:endParaRPr lang="es-MX" sz="8000" b="1" dirty="0">
              <a:solidFill>
                <a:schemeClr val="bg1"/>
              </a:solidFill>
            </a:endParaRPr>
          </a:p>
        </p:txBody>
      </p:sp>
      <p:sp>
        <p:nvSpPr>
          <p:cNvPr id="8" name="TextBox 7">
            <a:extLst>
              <a:ext uri="{FF2B5EF4-FFF2-40B4-BE49-F238E27FC236}">
                <a16:creationId xmlns:a16="http://schemas.microsoft.com/office/drawing/2014/main" id="{10B02F6D-BAE6-A5AD-0347-1D11C83D0455}"/>
              </a:ext>
            </a:extLst>
          </p:cNvPr>
          <p:cNvSpPr txBox="1"/>
          <p:nvPr/>
        </p:nvSpPr>
        <p:spPr>
          <a:xfrm>
            <a:off x="5623133" y="1241078"/>
            <a:ext cx="5881416" cy="5616922"/>
          </a:xfrm>
          <a:prstGeom prst="rect">
            <a:avLst/>
          </a:prstGeom>
          <a:noFill/>
        </p:spPr>
        <p:txBody>
          <a:bodyPr wrap="square" rtlCol="0">
            <a:spAutoFit/>
          </a:bodyPr>
          <a:lstStyle/>
          <a:p>
            <a:pPr marL="0" marR="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last time we were together we learned that because of the long time that the Israelites had spent as slaves, they no longer knew how to be God’s children.  They were an unruly society of people without any laws. They needed to be taught how to follow God, how to be His disciples. God’s laws or commandments would bring order that was necessary if they were going to become a new nation, a holy nation that was special to God!</a:t>
            </a:r>
          </a:p>
          <a:p>
            <a:pPr marL="0" marR="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God would have to start with teaching His children the basics of love. He would give them a twofold commandment of love, to teach them how to love God Himself as their Father, and how to love one another.</a:t>
            </a:r>
          </a:p>
          <a:p>
            <a:pPr marL="0" marR="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Later, when Jesus came to earth to save us, He would be asked about these laws or commandments.</a:t>
            </a:r>
          </a:p>
          <a:p>
            <a:endParaRPr lang="en-US" dirty="0"/>
          </a:p>
        </p:txBody>
      </p:sp>
    </p:spTree>
    <p:extLst>
      <p:ext uri="{BB962C8B-B14F-4D97-AF65-F5344CB8AC3E}">
        <p14:creationId xmlns:p14="http://schemas.microsoft.com/office/powerpoint/2010/main" val="2736051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ainting of a person standing in front of a group of people&#10;&#10;Description automatically generated">
            <a:extLst>
              <a:ext uri="{FF2B5EF4-FFF2-40B4-BE49-F238E27FC236}">
                <a16:creationId xmlns:a16="http://schemas.microsoft.com/office/drawing/2014/main" id="{8481574C-6B77-04AD-AF3E-A0AB4145DB51}"/>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12224012"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B60F458E-E10D-95B2-3630-E120FD3FBA47}"/>
              </a:ext>
            </a:extLst>
          </p:cNvPr>
          <p:cNvSpPr txBox="1"/>
          <p:nvPr/>
        </p:nvSpPr>
        <p:spPr>
          <a:xfrm>
            <a:off x="229736" y="2788005"/>
            <a:ext cx="11858632" cy="3048142"/>
          </a:xfrm>
          <a:prstGeom prst="rect">
            <a:avLst/>
          </a:prstGeom>
          <a:noFill/>
        </p:spPr>
        <p:txBody>
          <a:bodyPr wrap="square" rtlCol="0">
            <a:spAutoFit/>
          </a:bodyPr>
          <a:lstStyle/>
          <a:p>
            <a:pPr marL="0" marR="0" algn="ctr">
              <a:lnSpc>
                <a:spcPct val="107000"/>
              </a:lnSpc>
              <a:spcAft>
                <a:spcPts val="800"/>
              </a:spcAft>
            </a:pPr>
            <a:r>
              <a:rPr lang="en-US" sz="4800" b="1" kern="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Open your bibles to </a:t>
            </a:r>
            <a:r>
              <a:rPr lang="en-US"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Matthew 22: 34-40 </a:t>
            </a:r>
          </a:p>
          <a:p>
            <a:pPr marL="0" marR="0" algn="ctr">
              <a:lnSpc>
                <a:spcPct val="107000"/>
              </a:lnSpc>
              <a:spcAft>
                <a:spcPts val="800"/>
              </a:spcAft>
            </a:pP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Turn to</a:t>
            </a:r>
            <a:r>
              <a:rPr lang="en-US"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Deuteronomy 6:4-9</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46035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339889" y="217546"/>
            <a:ext cx="5512215"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TEN COMMANDMENTS</a:t>
            </a:r>
            <a:endParaRPr lang="es-MX" sz="5400" b="1" dirty="0">
              <a:solidFill>
                <a:srgbClr val="FF0000"/>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3370323" y="6414757"/>
            <a:ext cx="5451339" cy="375552"/>
          </a:xfrm>
          <a:prstGeom prst="rect">
            <a:avLst/>
          </a:prstGeom>
          <a:noFill/>
        </p:spPr>
        <p:txBody>
          <a:bodyPr wrap="square" rtlCol="0">
            <a:spAutoFit/>
          </a:bodyPr>
          <a:lstStyle/>
          <a:p>
            <a:pPr marL="0" marR="0" algn="ctr">
              <a:lnSpc>
                <a:spcPct val="107000"/>
              </a:lnSpc>
              <a:spcAft>
                <a:spcPts val="80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https://www.youtube.com/watch?v=NPxOCxsbzVQ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nline Media 8" title="The Ten Commandments">
            <a:hlinkClick r:id="" action="ppaction://media"/>
            <a:extLst>
              <a:ext uri="{FF2B5EF4-FFF2-40B4-BE49-F238E27FC236}">
                <a16:creationId xmlns:a16="http://schemas.microsoft.com/office/drawing/2014/main" id="{75A3422B-97E0-0F3B-1FAC-6FB89A423598}"/>
              </a:ext>
            </a:extLst>
          </p:cNvPr>
          <p:cNvPicPr>
            <a:picLocks noRot="1" noChangeAspect="1"/>
          </p:cNvPicPr>
          <p:nvPr>
            <a:videoFile r:link="rId1"/>
          </p:nvPr>
        </p:nvPicPr>
        <p:blipFill>
          <a:blip r:embed="rId4"/>
          <a:stretch>
            <a:fillRect/>
          </a:stretch>
        </p:blipFill>
        <p:spPr>
          <a:xfrm>
            <a:off x="1743697" y="1287588"/>
            <a:ext cx="8704590" cy="4918105"/>
          </a:xfrm>
          <a:prstGeom prst="rect">
            <a:avLst/>
          </a:prstGeom>
        </p:spPr>
      </p:pic>
    </p:spTree>
    <p:extLst>
      <p:ext uri="{BB962C8B-B14F-4D97-AF65-F5344CB8AC3E}">
        <p14:creationId xmlns:p14="http://schemas.microsoft.com/office/powerpoint/2010/main" val="21770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335422" y="217546"/>
            <a:ext cx="3521157"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ACTIVITY</a:t>
            </a:r>
            <a:endParaRPr lang="es-MX" sz="5400" b="1" dirty="0">
              <a:solidFill>
                <a:srgbClr val="FF0000"/>
              </a:solidFill>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118871" y="1362456"/>
            <a:ext cx="6574537" cy="6056466"/>
          </a:xfrm>
          <a:prstGeom prst="rect">
            <a:avLst/>
          </a:prstGeom>
          <a:noFill/>
        </p:spPr>
        <p:txBody>
          <a:bodyPr wrap="square" rtlCol="0">
            <a:spAutoFit/>
          </a:bodyPr>
          <a:lstStyle/>
          <a:p>
            <a:pPr marL="0" marR="0" algn="ctr">
              <a:lnSpc>
                <a:spcPct val="107000"/>
              </a:lnSpc>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Use the </a:t>
            </a:r>
            <a:r>
              <a:rPr lang="en-US" sz="3600" dirty="0" smtClean="0">
                <a:latin typeface="Calibri" panose="020F0502020204030204" pitchFamily="34" charset="0"/>
                <a:ea typeface="Calibri" panose="020F0502020204030204" pitchFamily="34" charset="0"/>
                <a:cs typeface="Times New Roman" panose="02020603050405020304" pitchFamily="18" charset="0"/>
              </a:rPr>
              <a:t>Ten</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Commandments listed in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40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Exodus </a:t>
            </a:r>
            <a:r>
              <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 </a:t>
            </a:r>
            <a:endParaRPr lang="en-US" sz="40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to </a:t>
            </a:r>
            <a:r>
              <a:rPr lang="en-US" sz="3600" dirty="0">
                <a:effectLst/>
                <a:latin typeface="Calibri" panose="020F0502020204030204" pitchFamily="34" charset="0"/>
                <a:ea typeface="Calibri" panose="020F0502020204030204" pitchFamily="34" charset="0"/>
                <a:cs typeface="Times New Roman" panose="02020603050405020304" pitchFamily="18" charset="0"/>
              </a:rPr>
              <a:t>make the </a:t>
            </a:r>
          </a:p>
          <a:p>
            <a:pPr marL="0" marR="0" algn="ctr">
              <a:lnSpc>
                <a:spcPct val="107000"/>
              </a:lnSpc>
              <a:spcAft>
                <a:spcPts val="800"/>
              </a:spcAft>
            </a:pPr>
            <a:r>
              <a:rPr lang="en-US" sz="4000" b="1" i="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God </a:t>
            </a:r>
            <a:r>
              <a:rPr lang="en-US" sz="4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gave Moses the </a:t>
            </a:r>
            <a:endParaRPr lang="en-US" sz="4000" b="1" i="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4000" b="1" i="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10 </a:t>
            </a:r>
            <a:r>
              <a:rPr lang="en-US" sz="4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Commandments </a:t>
            </a:r>
            <a:r>
              <a:rPr lang="en-US" sz="4000" b="1" i="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Bible Craft!</a:t>
            </a:r>
            <a:endParaRPr lang="en-US" sz="4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descr="The Ten Commandments for Kids Bible Craft on Sunday School Zone">
            <a:extLst>
              <a:ext uri="{FF2B5EF4-FFF2-40B4-BE49-F238E27FC236}">
                <a16:creationId xmlns:a16="http://schemas.microsoft.com/office/drawing/2014/main" id="{A8AE7F8E-9937-AF45-7041-6B57F573993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44072" y="1609549"/>
            <a:ext cx="4664793" cy="4622629"/>
          </a:xfrm>
          <a:prstGeom prst="rect">
            <a:avLst/>
          </a:prstGeom>
          <a:noFill/>
          <a:ln>
            <a:noFill/>
          </a:ln>
        </p:spPr>
      </p:pic>
    </p:spTree>
    <p:extLst>
      <p:ext uri="{BB962C8B-B14F-4D97-AF65-F5344CB8AC3E}">
        <p14:creationId xmlns:p14="http://schemas.microsoft.com/office/powerpoint/2010/main" val="2415959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0CCAACE-815D-4A79-875A-B7EFC28F7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 robe with his hand raised to the sky&#10;&#10;Description automatically generated">
            <a:extLst>
              <a:ext uri="{FF2B5EF4-FFF2-40B4-BE49-F238E27FC236}">
                <a16:creationId xmlns:a16="http://schemas.microsoft.com/office/drawing/2014/main" id="{968C2856-FD93-9CB9-451C-4FE6DAD58FB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6095980" cy="6857990"/>
          </a:xfrm>
          <a:prstGeom prst="rect">
            <a:avLst/>
          </a:prstGeom>
        </p:spPr>
      </p:pic>
      <p:pic>
        <p:nvPicPr>
          <p:cNvPr id="5" name="Picture 4" descr="A Ten Commandments Prayer ">
            <a:extLst>
              <a:ext uri="{FF2B5EF4-FFF2-40B4-BE49-F238E27FC236}">
                <a16:creationId xmlns:a16="http://schemas.microsoft.com/office/drawing/2014/main" id="{074FE622-3BAE-6407-1086-BF6734425D6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6096000" y="10"/>
            <a:ext cx="6096000" cy="6857990"/>
          </a:xfrm>
          <a:prstGeom prst="rect">
            <a:avLst/>
          </a:prstGeom>
          <a:noFill/>
        </p:spPr>
      </p:pic>
    </p:spTree>
    <p:extLst>
      <p:ext uri="{BB962C8B-B14F-4D97-AF65-F5344CB8AC3E}">
        <p14:creationId xmlns:p14="http://schemas.microsoft.com/office/powerpoint/2010/main" val="2270205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20705</TotalTime>
  <Words>444</Words>
  <Application>Microsoft Office PowerPoint</Application>
  <PresentationFormat>Widescreen</PresentationFormat>
  <Paragraphs>41</Paragraphs>
  <Slides>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Antenna Black</vt:lpstr>
      <vt:lpstr>Aptos Black</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131</cp:revision>
  <dcterms:created xsi:type="dcterms:W3CDTF">2021-11-19T16:04:10Z</dcterms:created>
  <dcterms:modified xsi:type="dcterms:W3CDTF">2024-12-02T23:03:28Z</dcterms:modified>
</cp:coreProperties>
</file>