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60" r:id="rId5"/>
    <p:sldId id="267" r:id="rId6"/>
    <p:sldId id="268" r:id="rId7"/>
    <p:sldId id="269" r:id="rId8"/>
    <p:sldId id="261" r:id="rId9"/>
    <p:sldId id="270" r:id="rId10"/>
    <p:sldId id="271" r:id="rId11"/>
    <p:sldId id="264"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BD7"/>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002B5-5786-48D0-95F4-B054B4377C33}"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002B5-5786-48D0-95F4-B054B4377C33}"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002B5-5786-48D0-95F4-B054B4377C33}"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002B5-5786-48D0-95F4-B054B4377C33}"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8/18/2021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22t2vetyiDg?feature=oembed" TargetMode="External"/><Relationship Id="rId4" Type="http://schemas.openxmlformats.org/officeDocument/2006/relationships/hyperlink" Target="https://youtu.be/22t2vetyiD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6043" y="0"/>
            <a:ext cx="12224085" cy="6930190"/>
          </a:xfrm>
          <a:prstGeom prst="rect">
            <a:avLst/>
          </a:prstGeom>
        </p:spPr>
      </p:pic>
      <p:sp>
        <p:nvSpPr>
          <p:cNvPr id="2" name="Title 1"/>
          <p:cNvSpPr>
            <a:spLocks noGrp="1"/>
          </p:cNvSpPr>
          <p:nvPr>
            <p:ph type="ctrTitle"/>
          </p:nvPr>
        </p:nvSpPr>
        <p:spPr>
          <a:xfrm>
            <a:off x="-251527" y="1031354"/>
            <a:ext cx="13389428" cy="1800719"/>
          </a:xfrm>
        </p:spPr>
        <p:txBody>
          <a:bodyPr>
            <a:normAutofit/>
          </a:bodyPr>
          <a:lstStyle/>
          <a:p>
            <a:r>
              <a:rPr lang="en-US" sz="4400" b="1" baseline="30000" dirty="0"/>
              <a:t/>
            </a:r>
            <a:br>
              <a:rPr lang="en-US" sz="4400" b="1" baseline="30000" dirty="0"/>
            </a:br>
            <a:endParaRPr lang="en-US" sz="4400" dirty="0"/>
          </a:p>
        </p:txBody>
      </p:sp>
      <p:sp>
        <p:nvSpPr>
          <p:cNvPr id="6" name="Title 1">
            <a:extLst>
              <a:ext uri="{FF2B5EF4-FFF2-40B4-BE49-F238E27FC236}">
                <a16:creationId xmlns:a16="http://schemas.microsoft.com/office/drawing/2014/main" id="{323131A3-4E1C-BD44-9F9B-A5B3972330ED}"/>
              </a:ext>
            </a:extLst>
          </p:cNvPr>
          <p:cNvSpPr txBox="1">
            <a:spLocks/>
          </p:cNvSpPr>
          <p:nvPr/>
        </p:nvSpPr>
        <p:spPr>
          <a:xfrm>
            <a:off x="144379" y="874031"/>
            <a:ext cx="11508204" cy="1800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6500" b="1" cap="all" baseline="30000" dirty="0" err="1">
                <a:solidFill>
                  <a:schemeClr val="bg1"/>
                </a:solidFill>
                <a:latin typeface="Antenna Black" panose="02000505000000020004" pitchFamily="2" charset="0"/>
              </a:rPr>
              <a:t>FamiliAs</a:t>
            </a:r>
            <a:r>
              <a:rPr lang="es-ES_tradnl" sz="6500" b="1" cap="all" baseline="30000" dirty="0">
                <a:solidFill>
                  <a:schemeClr val="bg1"/>
                </a:solidFill>
                <a:latin typeface="Antenna Black" panose="02000505000000020004" pitchFamily="2" charset="0"/>
              </a:rPr>
              <a:t> Formando Discípulos</a:t>
            </a:r>
            <a:r>
              <a:rPr lang="es-ES_tradnl" b="1" baseline="30000" dirty="0"/>
              <a:t/>
            </a:r>
            <a:br>
              <a:rPr lang="es-ES_tradnl" b="1" baseline="30000" dirty="0"/>
            </a:br>
            <a:endParaRPr lang="es-ES_tradnl" dirty="0"/>
          </a:p>
        </p:txBody>
      </p:sp>
      <p:sp>
        <p:nvSpPr>
          <p:cNvPr id="7" name="Subtitle 2">
            <a:extLst>
              <a:ext uri="{FF2B5EF4-FFF2-40B4-BE49-F238E27FC236}">
                <a16:creationId xmlns:a16="http://schemas.microsoft.com/office/drawing/2014/main" id="{C1672D6C-6540-364C-9D4C-4E3C9F1C7D43}"/>
              </a:ext>
            </a:extLst>
          </p:cNvPr>
          <p:cNvSpPr txBox="1">
            <a:spLocks/>
          </p:cNvSpPr>
          <p:nvPr/>
        </p:nvSpPr>
        <p:spPr>
          <a:xfrm>
            <a:off x="3825295" y="2197725"/>
            <a:ext cx="4146371" cy="624729"/>
          </a:xfrm>
          <a:prstGeom prst="rect">
            <a:avLst/>
          </a:prstGeom>
          <a:solidFill>
            <a:schemeClr val="bg1">
              <a:lumMod val="6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cap="all" dirty="0">
                <a:solidFill>
                  <a:schemeClr val="bg1"/>
                </a:solidFill>
                <a:latin typeface="Antenna Black" panose="02000505000000020004" pitchFamily="2" charset="0"/>
              </a:rPr>
              <a:t>La Creación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9" y="5979815"/>
            <a:ext cx="2529284" cy="950375"/>
          </a:xfrm>
          <a:prstGeom prst="rect">
            <a:avLst/>
          </a:prstGeom>
        </p:spPr>
      </p:pic>
    </p:spTree>
    <p:extLst>
      <p:ext uri="{BB962C8B-B14F-4D97-AF65-F5344CB8AC3E}">
        <p14:creationId xmlns:p14="http://schemas.microsoft.com/office/powerpoint/2010/main" val="94984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101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6762" y="279919"/>
            <a:ext cx="9448799" cy="719415"/>
          </a:xfrm>
        </p:spPr>
        <p:txBody>
          <a:bodyPr>
            <a:noAutofit/>
          </a:bodyPr>
          <a:lstStyle/>
          <a:p>
            <a:pPr algn="ctr"/>
            <a:r>
              <a:rPr lang="en-US" sz="5400" dirty="0"/>
              <a:t>Compartiendo</a:t>
            </a:r>
          </a:p>
        </p:txBody>
      </p:sp>
      <p:sp>
        <p:nvSpPr>
          <p:cNvPr id="4" name="Content Placeholder 2"/>
          <p:cNvSpPr txBox="1">
            <a:spLocks/>
          </p:cNvSpPr>
          <p:nvPr/>
        </p:nvSpPr>
        <p:spPr>
          <a:xfrm>
            <a:off x="835328" y="1903445"/>
            <a:ext cx="10521344" cy="5349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Muestren</a:t>
            </a:r>
            <a:r>
              <a:rPr lang="en-US" dirty="0"/>
              <a:t> la </a:t>
            </a:r>
            <a:r>
              <a:rPr lang="en-US" dirty="0" err="1"/>
              <a:t>foto</a:t>
            </a:r>
            <a:r>
              <a:rPr lang="en-US" dirty="0"/>
              <a:t> / imagen y </a:t>
            </a:r>
            <a:r>
              <a:rPr lang="en-US" dirty="0" err="1"/>
              <a:t>hablen</a:t>
            </a:r>
            <a:r>
              <a:rPr lang="en-US" dirty="0"/>
              <a:t> </a:t>
            </a:r>
            <a:r>
              <a:rPr lang="en-US" dirty="0" err="1"/>
              <a:t>sobre</a:t>
            </a:r>
            <a:r>
              <a:rPr lang="en-US" dirty="0"/>
              <a:t> los </a:t>
            </a:r>
            <a:r>
              <a:rPr lang="en-US" dirty="0" err="1"/>
              <a:t>seres</a:t>
            </a:r>
            <a:r>
              <a:rPr lang="en-US" dirty="0"/>
              <a:t> </a:t>
            </a:r>
            <a:r>
              <a:rPr lang="en-US" dirty="0" err="1"/>
              <a:t>queridos</a:t>
            </a:r>
            <a:r>
              <a:rPr lang="en-US" dirty="0"/>
              <a:t> por los que </a:t>
            </a:r>
            <a:r>
              <a:rPr lang="en-US" dirty="0" err="1"/>
              <a:t>orarán</a:t>
            </a:r>
            <a:r>
              <a:rPr lang="en-US" dirty="0"/>
              <a:t> </a:t>
            </a:r>
            <a:r>
              <a:rPr lang="en-US" dirty="0" err="1"/>
              <a:t>durante</a:t>
            </a:r>
            <a:r>
              <a:rPr lang="en-US" dirty="0"/>
              <a:t> el Día de los </a:t>
            </a:r>
            <a:r>
              <a:rPr lang="en-US" dirty="0" err="1"/>
              <a:t>Difuntos</a:t>
            </a:r>
            <a:r>
              <a:rPr lang="en-US" dirty="0"/>
              <a:t>, que se </a:t>
            </a:r>
            <a:r>
              <a:rPr lang="en-US" dirty="0" err="1"/>
              <a:t>celebra</a:t>
            </a:r>
            <a:r>
              <a:rPr lang="en-US" dirty="0"/>
              <a:t> el 2 de </a:t>
            </a:r>
            <a:r>
              <a:rPr lang="en-US" dirty="0" err="1"/>
              <a:t>noviembre</a:t>
            </a:r>
            <a:r>
              <a:rPr lang="en-US" dirty="0"/>
              <a:t>.</a:t>
            </a:r>
            <a:r>
              <a:rPr lang="en-US" sz="4000" dirty="0"/>
              <a:t/>
            </a:r>
            <a:br>
              <a:rPr lang="en-US" sz="4000" dirty="0"/>
            </a:br>
            <a:r>
              <a:rPr lang="en-US" sz="6000" dirty="0"/>
              <a:t/>
            </a:r>
            <a:br>
              <a:rPr lang="en-US" sz="6000" dirty="0"/>
            </a:b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802" y="3120390"/>
            <a:ext cx="2335414" cy="3737610"/>
          </a:xfrm>
          <a:prstGeom prst="rect">
            <a:avLst/>
          </a:prstGeom>
        </p:spPr>
      </p:pic>
    </p:spTree>
    <p:extLst>
      <p:ext uri="{BB962C8B-B14F-4D97-AF65-F5344CB8AC3E}">
        <p14:creationId xmlns:p14="http://schemas.microsoft.com/office/powerpoint/2010/main" val="129825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488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02673" y="529249"/>
            <a:ext cx="4586654" cy="1006475"/>
          </a:xfrm>
        </p:spPr>
        <p:txBody>
          <a:bodyPr>
            <a:normAutofit fontScale="90000"/>
          </a:bodyPr>
          <a:lstStyle/>
          <a:p>
            <a:pPr algn="ctr"/>
            <a:r>
              <a:rPr lang="en-US" b="1" baseline="30000" dirty="0">
                <a:latin typeface="Antenna Medium" panose="02000603000000020004" pitchFamily="2" charset="0"/>
              </a:rPr>
              <a:t>Oración Final</a:t>
            </a:r>
            <a:r>
              <a:rPr lang="en-US" b="1" baseline="30000" dirty="0"/>
              <a:t/>
            </a:r>
            <a:br>
              <a:rPr lang="en-US" b="1" baseline="30000" dirty="0"/>
            </a:br>
            <a:endParaRPr lang="en-US" dirty="0"/>
          </a:p>
        </p:txBody>
      </p:sp>
      <p:sp>
        <p:nvSpPr>
          <p:cNvPr id="3" name="Content Placeholder 2"/>
          <p:cNvSpPr>
            <a:spLocks noGrp="1"/>
          </p:cNvSpPr>
          <p:nvPr>
            <p:ph idx="1"/>
          </p:nvPr>
        </p:nvSpPr>
        <p:spPr>
          <a:xfrm>
            <a:off x="1374041" y="1253331"/>
            <a:ext cx="9443918" cy="4351338"/>
          </a:xfrm>
        </p:spPr>
        <p:txBody>
          <a:bodyPr>
            <a:normAutofit/>
          </a:bodyPr>
          <a:lstStyle/>
          <a:p>
            <a:pPr marL="0" indent="0">
              <a:buNone/>
            </a:pPr>
            <a:r>
              <a:rPr lang="es-ES_tradnl" dirty="0"/>
              <a:t>Dado que octubre es el mes del Santo Rosario, usaremos los folletos del </a:t>
            </a:r>
            <a:r>
              <a:rPr lang="es-ES_tradnl" i="1" dirty="0"/>
              <a:t>Rosario para Niños </a:t>
            </a:r>
            <a:r>
              <a:rPr lang="es-ES_tradnl" dirty="0"/>
              <a:t>para que recemos </a:t>
            </a:r>
            <a:r>
              <a:rPr lang="es-ES_tradnl" b="1" dirty="0"/>
              <a:t>una década del Rosario</a:t>
            </a:r>
            <a:r>
              <a:rPr lang="es-ES_tradnl" dirty="0"/>
              <a:t> por los difuntos y en especial por nuestros  seres queridos que han muerto.</a:t>
            </a:r>
            <a:endParaRPr lang="es-ES_tradnl" sz="3200" dirty="0">
              <a:latin typeface="Adobe Garamond Pro" panose="020205020605060204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086" y="3033002"/>
            <a:ext cx="2312137" cy="3582402"/>
          </a:xfrm>
          <a:prstGeom prst="rect">
            <a:avLst/>
          </a:prstGeom>
        </p:spPr>
      </p:pic>
    </p:spTree>
    <p:extLst>
      <p:ext uri="{BB962C8B-B14F-4D97-AF65-F5344CB8AC3E}">
        <p14:creationId xmlns:p14="http://schemas.microsoft.com/office/powerpoint/2010/main" val="394985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1127982"/>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487742" y="92640"/>
            <a:ext cx="11216516" cy="1127981"/>
          </a:xfrm>
        </p:spPr>
        <p:txBody>
          <a:bodyPr>
            <a:normAutofit/>
          </a:bodyPr>
          <a:lstStyle/>
          <a:p>
            <a:pPr algn="ctr"/>
            <a:r>
              <a:rPr lang="en-US" sz="4800" dirty="0">
                <a:latin typeface="Antenna Medium" panose="02000603000000020004" pitchFamily="2" charset="0"/>
              </a:rPr>
              <a:t>Próxima Reunión</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73091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34497" y="2003498"/>
            <a:ext cx="8593015" cy="34018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t>Jesucristo, Señor Nuestro, </a:t>
            </a:r>
          </a:p>
          <a:p>
            <a:pPr marL="0" indent="0">
              <a:buNone/>
            </a:pPr>
            <a:r>
              <a:rPr lang="es-ES_tradnl" sz="2400" dirty="0"/>
              <a:t>Te encomendamos a nuestra familia y te pedimos tu bendición y protección.   Te amamos mucho, con todo nuestro corazón.  Te pedimos que ayudes a nuestra familia a ser más como la Sagrada Familia.  Ayúdanos a ser amables, amorosos y pacientes los unos con los otros.  Danos la gracia que necesitamos para ser tus discípulos y para algún día alcanzar la santidad.  Te lo pedimos en tu Santo Nombre. </a:t>
            </a:r>
          </a:p>
          <a:p>
            <a:pPr marL="0" indent="0">
              <a:buNone/>
            </a:pPr>
            <a:endParaRPr lang="es-ES_tradnl" sz="2400" dirty="0"/>
          </a:p>
          <a:p>
            <a:pPr marL="0" indent="0">
              <a:buNone/>
            </a:pPr>
            <a:r>
              <a:rPr lang="es-ES_tradnl" sz="2400" dirty="0"/>
              <a:t>Amén.</a:t>
            </a:r>
          </a:p>
          <a:p>
            <a:pPr marL="0" indent="0">
              <a:buNone/>
            </a:pPr>
            <a:endParaRPr lang="en-US" sz="2400" dirty="0"/>
          </a:p>
          <a:p>
            <a:pPr marL="0" indent="0">
              <a:buNone/>
            </a:pPr>
            <a:endParaRPr lang="en-US" sz="1600" i="1" baseline="30000" dirty="0"/>
          </a:p>
        </p:txBody>
      </p:sp>
      <p:sp>
        <p:nvSpPr>
          <p:cNvPr id="9" name="Rectangle 8"/>
          <p:cNvSpPr/>
          <p:nvPr/>
        </p:nvSpPr>
        <p:spPr>
          <a:xfrm>
            <a:off x="0" y="0"/>
            <a:ext cx="12192000" cy="1078524"/>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9362770" y="4030329"/>
            <a:ext cx="1929484" cy="1929484"/>
          </a:xfrm>
        </p:spPr>
      </p:pic>
      <p:sp>
        <p:nvSpPr>
          <p:cNvPr id="10" name="Title 1">
            <a:extLst>
              <a:ext uri="{FF2B5EF4-FFF2-40B4-BE49-F238E27FC236}">
                <a16:creationId xmlns:a16="http://schemas.microsoft.com/office/drawing/2014/main" id="{80D6940C-63CC-BA4D-90EE-BE0ADFE20C3F}"/>
              </a:ext>
            </a:extLst>
          </p:cNvPr>
          <p:cNvSpPr txBox="1">
            <a:spLocks/>
          </p:cNvSpPr>
          <p:nvPr/>
        </p:nvSpPr>
        <p:spPr>
          <a:xfrm>
            <a:off x="2762463" y="4445"/>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Oración </a:t>
            </a:r>
            <a:r>
              <a:rPr lang="es-ES_tradnl" b="1" cap="all" baseline="30000" dirty="0">
                <a:latin typeface="Antenna Black" panose="02000505000000020004" pitchFamily="2" charset="0"/>
              </a:rPr>
              <a:t>inicial</a:t>
            </a:r>
            <a:endParaRPr lang="es-ES_tradnl" cap="all" baseline="30000" dirty="0">
              <a:latin typeface="Antenna Black" panose="02000505000000020004" pitchFamily="2" charset="0"/>
            </a:endParaRPr>
          </a:p>
        </p:txBody>
      </p:sp>
    </p:spTree>
    <p:extLst>
      <p:ext uri="{BB962C8B-B14F-4D97-AF65-F5344CB8AC3E}">
        <p14:creationId xmlns:p14="http://schemas.microsoft.com/office/powerpoint/2010/main" val="34397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DBD7"/>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19597"/>
          <a:stretch/>
        </p:blipFill>
        <p:spPr>
          <a:xfrm>
            <a:off x="0" y="1362624"/>
            <a:ext cx="12192000" cy="5514037"/>
          </a:xfrm>
          <a:prstGeom prst="rect">
            <a:avLst/>
          </a:prstGeom>
        </p:spPr>
      </p:pic>
      <p:sp>
        <p:nvSpPr>
          <p:cNvPr id="9" name="Rectangle 8"/>
          <p:cNvSpPr/>
          <p:nvPr/>
        </p:nvSpPr>
        <p:spPr>
          <a:xfrm>
            <a:off x="0" y="0"/>
            <a:ext cx="12192000" cy="1348154"/>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797170" y="1736726"/>
            <a:ext cx="10903418" cy="5263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t>
            </a:r>
            <a:r>
              <a:rPr lang="en-US" dirty="0" err="1"/>
              <a:t>Cuál</a:t>
            </a:r>
            <a:r>
              <a:rPr lang="en-US" dirty="0"/>
              <a:t> de las </a:t>
            </a:r>
            <a:r>
              <a:rPr lang="en-US" dirty="0" err="1"/>
              <a:t>creaciones</a:t>
            </a:r>
            <a:r>
              <a:rPr lang="en-US" dirty="0"/>
              <a:t> de Dios </a:t>
            </a:r>
            <a:r>
              <a:rPr lang="en-US" dirty="0" err="1"/>
              <a:t>disfrutas</a:t>
            </a:r>
            <a:r>
              <a:rPr lang="en-US" dirty="0"/>
              <a:t> </a:t>
            </a:r>
            <a:r>
              <a:rPr lang="en-US" dirty="0" err="1"/>
              <a:t>más</a:t>
            </a:r>
            <a:r>
              <a:rPr lang="en-US" dirty="0"/>
              <a:t>?</a:t>
            </a:r>
          </a:p>
          <a:p>
            <a:pPr marL="0" indent="0" algn="ctr">
              <a:buNone/>
            </a:pPr>
            <a:r>
              <a:rPr lang="en-US" dirty="0"/>
              <a:t>¿</a:t>
            </a:r>
            <a:r>
              <a:rPr lang="en-US" dirty="0" err="1"/>
              <a:t>Prefieres</a:t>
            </a:r>
            <a:r>
              <a:rPr lang="en-US" dirty="0"/>
              <a:t> la playa o la </a:t>
            </a:r>
            <a:r>
              <a:rPr lang="en-US" dirty="0" err="1"/>
              <a:t>montaña</a:t>
            </a:r>
            <a:r>
              <a:rPr lang="en-US" dirty="0"/>
              <a:t>? </a:t>
            </a:r>
          </a:p>
          <a:p>
            <a:pPr marL="0" indent="0" algn="ctr">
              <a:buNone/>
            </a:pPr>
            <a:r>
              <a:rPr lang="en-US" dirty="0"/>
              <a:t>¿Qué </a:t>
            </a:r>
            <a:r>
              <a:rPr lang="en-US" dirty="0" err="1"/>
              <a:t>tipo</a:t>
            </a:r>
            <a:r>
              <a:rPr lang="en-US" dirty="0"/>
              <a:t> de </a:t>
            </a:r>
            <a:r>
              <a:rPr lang="en-US" dirty="0" err="1"/>
              <a:t>entornos</a:t>
            </a:r>
            <a:r>
              <a:rPr lang="en-US" dirty="0"/>
              <a:t> naturales o </a:t>
            </a:r>
            <a:r>
              <a:rPr lang="en-US" dirty="0" err="1"/>
              <a:t>actividades</a:t>
            </a:r>
            <a:r>
              <a:rPr lang="en-US" dirty="0"/>
              <a:t> les </a:t>
            </a:r>
            <a:r>
              <a:rPr lang="en-US" dirty="0" err="1"/>
              <a:t>gustan</a:t>
            </a:r>
            <a:r>
              <a:rPr lang="en-US" dirty="0"/>
              <a:t>? (</a:t>
            </a:r>
            <a:r>
              <a:rPr lang="en-US" dirty="0" err="1"/>
              <a:t>como</a:t>
            </a:r>
            <a:r>
              <a:rPr lang="en-US" dirty="0"/>
              <a:t>: </a:t>
            </a:r>
            <a:r>
              <a:rPr lang="en-US" dirty="0" err="1"/>
              <a:t>pescar</a:t>
            </a:r>
            <a:r>
              <a:rPr lang="en-US" dirty="0"/>
              <a:t>, </a:t>
            </a:r>
            <a:r>
              <a:rPr lang="en-US" dirty="0" err="1"/>
              <a:t>acampar</a:t>
            </a:r>
            <a:r>
              <a:rPr lang="en-US" dirty="0"/>
              <a:t>, </a:t>
            </a:r>
            <a:r>
              <a:rPr lang="en-US" dirty="0" err="1"/>
              <a:t>hacer</a:t>
            </a:r>
            <a:r>
              <a:rPr lang="en-US" dirty="0"/>
              <a:t> picnic, </a:t>
            </a:r>
            <a:r>
              <a:rPr lang="en-US" dirty="0" err="1"/>
              <a:t>pasear</a:t>
            </a:r>
            <a:r>
              <a:rPr lang="en-US" dirty="0"/>
              <a:t> en </a:t>
            </a:r>
            <a:r>
              <a:rPr lang="en-US" dirty="0" err="1"/>
              <a:t>bote</a:t>
            </a:r>
            <a:r>
              <a:rPr lang="en-US" dirty="0"/>
              <a:t>, </a:t>
            </a:r>
            <a:r>
              <a:rPr lang="en-US" dirty="0" err="1"/>
              <a:t>observar</a:t>
            </a:r>
            <a:r>
              <a:rPr lang="en-US" dirty="0"/>
              <a:t> </a:t>
            </a:r>
            <a:r>
              <a:rPr lang="en-US" dirty="0" err="1"/>
              <a:t>aves</a:t>
            </a:r>
            <a:r>
              <a:rPr lang="en-US" dirty="0"/>
              <a:t>, etc.)</a:t>
            </a:r>
            <a:endParaRPr lang="en-US" sz="3600" baseline="30000" dirty="0"/>
          </a:p>
        </p:txBody>
      </p:sp>
      <p:sp>
        <p:nvSpPr>
          <p:cNvPr id="8" name="Title 1">
            <a:extLst>
              <a:ext uri="{FF2B5EF4-FFF2-40B4-BE49-F238E27FC236}">
                <a16:creationId xmlns:a16="http://schemas.microsoft.com/office/drawing/2014/main" id="{123BE8B5-3E49-D942-A469-9EC299A2A259}"/>
              </a:ext>
            </a:extLst>
          </p:cNvPr>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rompehielos</a:t>
            </a:r>
            <a:endParaRPr lang="en-US" sz="4800" cap="all" baseline="30000" dirty="0">
              <a:latin typeface="Antenna Black" panose="02000505000000020004" pitchFamily="2" charset="0"/>
            </a:endParaRPr>
          </a:p>
        </p:txBody>
      </p:sp>
    </p:spTree>
    <p:extLst>
      <p:ext uri="{BB962C8B-B14F-4D97-AF65-F5344CB8AC3E}">
        <p14:creationId xmlns:p14="http://schemas.microsoft.com/office/powerpoint/2010/main" val="215330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3151" b="40472"/>
          <a:stretch/>
        </p:blipFill>
        <p:spPr>
          <a:xfrm>
            <a:off x="0" y="1203648"/>
            <a:ext cx="12192000" cy="5654352"/>
          </a:xfrm>
          <a:prstGeom prst="rect">
            <a:avLst/>
          </a:prstGeom>
        </p:spPr>
      </p:pic>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a:latin typeface="Antenna Medium" panose="02000603000000020004" pitchFamily="2" charset="0"/>
              </a:rPr>
              <a:t>Repaso del concepto</a:t>
            </a:r>
          </a:p>
        </p:txBody>
      </p:sp>
      <p:sp>
        <p:nvSpPr>
          <p:cNvPr id="3" name="Content Placeholder 2"/>
          <p:cNvSpPr>
            <a:spLocks noGrp="1"/>
          </p:cNvSpPr>
          <p:nvPr>
            <p:ph idx="1"/>
          </p:nvPr>
        </p:nvSpPr>
        <p:spPr>
          <a:xfrm>
            <a:off x="838200" y="5019868"/>
            <a:ext cx="10515600" cy="1479357"/>
          </a:xfrm>
        </p:spPr>
        <p:txBody>
          <a:bodyPr>
            <a:noAutofit/>
          </a:bodyPr>
          <a:lstStyle/>
          <a:p>
            <a:pPr marL="0" indent="0" algn="ctr">
              <a:buNone/>
            </a:pPr>
            <a:r>
              <a:rPr lang="es-ES_tradnl">
                <a:solidFill>
                  <a:schemeClr val="bg1"/>
                </a:solidFill>
              </a:rPr>
              <a:t>Hoy hablaremos sobre cómo Dios hizo una alianza con Adán, como Adán era el Sumo Sacerdote del Jardín del Edén y como Jesús es ahora nuestro Sumo Sacerdote.</a:t>
            </a:r>
            <a:r>
              <a:rPr lang="es-ES_tradnl" sz="3200">
                <a:solidFill>
                  <a:schemeClr val="bg1"/>
                </a:solidFill>
              </a:rPr>
              <a:t/>
            </a:r>
            <a:br>
              <a:rPr lang="es-ES_tradnl" sz="3200">
                <a:solidFill>
                  <a:schemeClr val="bg1"/>
                </a:solidFill>
              </a:rPr>
            </a:br>
            <a:endParaRPr lang="es-ES_tradnl" sz="3200">
              <a:solidFill>
                <a:schemeClr val="bg1"/>
              </a:solidFill>
            </a:endParaRPr>
          </a:p>
        </p:txBody>
      </p:sp>
    </p:spTree>
    <p:extLst>
      <p:ext uri="{BB962C8B-B14F-4D97-AF65-F5344CB8AC3E}">
        <p14:creationId xmlns:p14="http://schemas.microsoft.com/office/powerpoint/2010/main" val="89888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a:t>Leer: Génesis 2</a:t>
            </a:r>
            <a:endParaRPr lang="en-US" dirty="0">
              <a:latin typeface="Antenna Medium" panose="02000603000000020004" pitchFamily="2" charset="0"/>
            </a:endParaRPr>
          </a:p>
        </p:txBody>
      </p:sp>
      <p:sp>
        <p:nvSpPr>
          <p:cNvPr id="3" name="Content Placeholder 2"/>
          <p:cNvSpPr>
            <a:spLocks noGrp="1"/>
          </p:cNvSpPr>
          <p:nvPr>
            <p:ph idx="1"/>
          </p:nvPr>
        </p:nvSpPr>
        <p:spPr>
          <a:xfrm>
            <a:off x="838200" y="2118048"/>
            <a:ext cx="10515600" cy="793103"/>
          </a:xfrm>
        </p:spPr>
        <p:txBody>
          <a:bodyPr>
            <a:noAutofit/>
          </a:bodyPr>
          <a:lstStyle/>
          <a:p>
            <a:pPr marL="0" indent="0" algn="ctr">
              <a:buNone/>
            </a:pPr>
            <a:r>
              <a:rPr lang="es-ES_tradnl"/>
              <a:t> ¿Qué creen que significa el término  </a:t>
            </a:r>
            <a:r>
              <a:rPr lang="es-ES_tradnl" i="1"/>
              <a:t>aliento  de  vida</a:t>
            </a:r>
            <a:r>
              <a:rPr lang="es-ES_tradnl"/>
              <a:t>? </a:t>
            </a:r>
            <a:endParaRPr lang="es-ES_tradnl" sz="3200">
              <a:solidFill>
                <a:schemeClr val="bg1"/>
              </a:solidFill>
            </a:endParaRPr>
          </a:p>
        </p:txBody>
      </p:sp>
      <p:pic>
        <p:nvPicPr>
          <p:cNvPr id="4" name="Picture 3" descr="File:Holy Spirit 006a.jpg - The Work of God's Childr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1189" y="3703636"/>
            <a:ext cx="4532129" cy="2486506"/>
          </a:xfrm>
          <a:prstGeom prst="rect">
            <a:avLst/>
          </a:prstGeom>
        </p:spPr>
      </p:pic>
    </p:spTree>
    <p:extLst>
      <p:ext uri="{BB962C8B-B14F-4D97-AF65-F5344CB8AC3E}">
        <p14:creationId xmlns:p14="http://schemas.microsoft.com/office/powerpoint/2010/main" val="138198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391885"/>
            <a:ext cx="12192000" cy="6466115"/>
          </a:xfrm>
          <a:prstGeom prst="rect">
            <a:avLst/>
          </a:prstGeom>
        </p:spPr>
      </p:pic>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a:t>Los árboles del Jardín del Edén</a:t>
            </a:r>
            <a:endParaRPr lang="en-US" dirty="0">
              <a:latin typeface="Antenna Medium" panose="02000603000000020004" pitchFamily="2" charset="0"/>
            </a:endParaRPr>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292827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42647"/>
          </a:xfrm>
          <a:prstGeom prst="rect">
            <a:avLst/>
          </a:prstGeom>
          <a:solidFill>
            <a:srgbClr val="C1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a:t>Adán y Eva</a:t>
            </a:r>
            <a:endParaRPr lang="en-US" dirty="0">
              <a:latin typeface="Antenna Medium" panose="02000603000000020004" pitchFamily="2" charset="0"/>
            </a:endParaRPr>
          </a:p>
        </p:txBody>
      </p:sp>
      <p:pic>
        <p:nvPicPr>
          <p:cNvPr id="8" name="Online Media 7" descr="Adán y Eva -  Historia bíblica para niños">
            <a:hlinkClick r:id="" action="ppaction://media"/>
            <a:extLst>
              <a:ext uri="{FF2B5EF4-FFF2-40B4-BE49-F238E27FC236}">
                <a16:creationId xmlns:a16="http://schemas.microsoft.com/office/drawing/2014/main" id="{9C460195-A86D-9847-9A7B-60BB460A68B9}"/>
              </a:ext>
            </a:extLst>
          </p:cNvPr>
          <p:cNvPicPr>
            <a:picLocks noRot="1" noChangeAspect="1"/>
          </p:cNvPicPr>
          <p:nvPr>
            <a:videoFile r:link="rId1"/>
          </p:nvPr>
        </p:nvPicPr>
        <p:blipFill>
          <a:blip r:embed="rId3"/>
          <a:stretch>
            <a:fillRect/>
          </a:stretch>
        </p:blipFill>
        <p:spPr>
          <a:xfrm>
            <a:off x="2263911" y="1325563"/>
            <a:ext cx="8241749" cy="4656588"/>
          </a:xfrm>
          <a:prstGeom prst="rect">
            <a:avLst/>
          </a:prstGeom>
        </p:spPr>
      </p:pic>
      <p:sp>
        <p:nvSpPr>
          <p:cNvPr id="9" name="Rectangle 8">
            <a:extLst>
              <a:ext uri="{FF2B5EF4-FFF2-40B4-BE49-F238E27FC236}">
                <a16:creationId xmlns:a16="http://schemas.microsoft.com/office/drawing/2014/main" id="{0F546598-37F4-7942-837A-F04B8F77766D}"/>
              </a:ext>
            </a:extLst>
          </p:cNvPr>
          <p:cNvSpPr/>
          <p:nvPr/>
        </p:nvSpPr>
        <p:spPr>
          <a:xfrm>
            <a:off x="4831658" y="6211669"/>
            <a:ext cx="2966005" cy="646331"/>
          </a:xfrm>
          <a:prstGeom prst="rect">
            <a:avLst/>
          </a:prstGeom>
        </p:spPr>
        <p:txBody>
          <a:bodyPr wrap="none">
            <a:spAutoFit/>
          </a:bodyPr>
          <a:lstStyle/>
          <a:p>
            <a:r>
              <a:rPr lang="es-ES_tradnl" dirty="0">
                <a:hlinkClick r:id="rId4"/>
              </a:rPr>
              <a:t>https://youtu.be/22t2vetyiDg</a:t>
            </a:r>
            <a:endParaRPr lang="es-ES_tradnl" dirty="0"/>
          </a:p>
          <a:p>
            <a:endParaRPr lang="es-ES_tradnl" dirty="0"/>
          </a:p>
        </p:txBody>
      </p:sp>
    </p:spTree>
    <p:extLst>
      <p:ext uri="{BB962C8B-B14F-4D97-AF65-F5344CB8AC3E}">
        <p14:creationId xmlns:p14="http://schemas.microsoft.com/office/powerpoint/2010/main" val="32568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101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4167" y="382555"/>
            <a:ext cx="10203665" cy="719415"/>
          </a:xfrm>
        </p:spPr>
        <p:txBody>
          <a:bodyPr>
            <a:normAutofit fontScale="90000"/>
          </a:bodyPr>
          <a:lstStyle/>
          <a:p>
            <a:pPr algn="ctr"/>
            <a:r>
              <a:rPr lang="en-US" sz="8000" b="1" baseline="30000" dirty="0"/>
              <a:t>Las familias comparten sus experiencias</a:t>
            </a:r>
            <a:endParaRPr lang="en-US" sz="8000" dirty="0"/>
          </a:p>
        </p:txBody>
      </p:sp>
      <p:sp>
        <p:nvSpPr>
          <p:cNvPr id="4" name="Content Placeholder 2"/>
          <p:cNvSpPr txBox="1">
            <a:spLocks/>
          </p:cNvSpPr>
          <p:nvPr/>
        </p:nvSpPr>
        <p:spPr>
          <a:xfrm>
            <a:off x="362339" y="1903445"/>
            <a:ext cx="11260017" cy="5349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dirty="0"/>
              <a:t>¿De </a:t>
            </a:r>
            <a:r>
              <a:rPr lang="en-US" sz="6600" dirty="0" err="1"/>
              <a:t>quién</a:t>
            </a:r>
            <a:r>
              <a:rPr lang="en-US" sz="6600" dirty="0"/>
              <a:t> </a:t>
            </a:r>
            <a:r>
              <a:rPr lang="en-US" sz="6600" dirty="0" err="1"/>
              <a:t>eres</a:t>
            </a:r>
            <a:r>
              <a:rPr lang="en-US" sz="6600" dirty="0"/>
              <a:t> </a:t>
            </a:r>
            <a:r>
              <a:rPr lang="en-US" sz="6600" dirty="0" err="1"/>
              <a:t>responsable</a:t>
            </a:r>
            <a:r>
              <a:rPr lang="en-US" sz="6600" dirty="0"/>
              <a:t> y </a:t>
            </a:r>
            <a:r>
              <a:rPr lang="en-US" sz="6600" dirty="0" err="1"/>
              <a:t>cómo</a:t>
            </a:r>
            <a:r>
              <a:rPr lang="en-US" sz="6600" dirty="0"/>
              <a:t> le </a:t>
            </a:r>
            <a:r>
              <a:rPr lang="en-US" sz="6600" dirty="0" err="1"/>
              <a:t>cuidas</a:t>
            </a:r>
            <a:r>
              <a:rPr lang="en-US" sz="6600" dirty="0"/>
              <a:t>?</a:t>
            </a:r>
            <a:endParaRPr lang="en-US" sz="9600" dirty="0"/>
          </a:p>
        </p:txBody>
      </p:sp>
    </p:spTree>
    <p:extLst>
      <p:ext uri="{BB962C8B-B14F-4D97-AF65-F5344CB8AC3E}">
        <p14:creationId xmlns:p14="http://schemas.microsoft.com/office/powerpoint/2010/main" val="21412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101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6092" y="382555"/>
            <a:ext cx="9448799" cy="719415"/>
          </a:xfrm>
        </p:spPr>
        <p:txBody>
          <a:bodyPr>
            <a:normAutofit fontScale="90000"/>
          </a:bodyPr>
          <a:lstStyle/>
          <a:p>
            <a:pPr algn="ctr"/>
            <a:r>
              <a:rPr lang="en-US" sz="8000" b="1" baseline="30000" dirty="0"/>
              <a:t>Calendario litúrgico</a:t>
            </a:r>
            <a:endParaRPr lang="en-US" sz="8000" dirty="0"/>
          </a:p>
        </p:txBody>
      </p:sp>
      <p:sp>
        <p:nvSpPr>
          <p:cNvPr id="4" name="Content Placeholder 2"/>
          <p:cNvSpPr txBox="1">
            <a:spLocks/>
          </p:cNvSpPr>
          <p:nvPr/>
        </p:nvSpPr>
        <p:spPr>
          <a:xfrm>
            <a:off x="362339" y="1903445"/>
            <a:ext cx="11260017" cy="53497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a:t>El 1 de noviembre, Día de Todos los Santos, celebramos y le mostramos a Dios que estamos agradecidos por los santos que están en el Cielo y por toda la ayuda que nos brindan.</a:t>
            </a:r>
          </a:p>
          <a:p>
            <a:endParaRPr lang="es-ES_tradnl"/>
          </a:p>
          <a:p>
            <a:r>
              <a:rPr lang="es-ES_tradnl"/>
              <a:t>El 2 de noviembre, Día de los Fieles Difuntos, oramos por nuestros seres queridos que han fallecido, así como por todos aquellos que están en el Purgatorio esperando que oremos por ellos, para que ellos también puedan ir al Cielo y finalmente estar con Dios para siempre.</a:t>
            </a:r>
            <a:r>
              <a:rPr lang="es-ES_tradnl" sz="4000"/>
              <a:t/>
            </a:r>
            <a:br>
              <a:rPr lang="es-ES_tradnl" sz="4000"/>
            </a:br>
            <a:r>
              <a:rPr lang="es-ES_tradnl" sz="4000"/>
              <a:t/>
            </a:r>
            <a:br>
              <a:rPr lang="es-ES_tradnl" sz="4000"/>
            </a:br>
            <a:r>
              <a:rPr lang="es-ES_tradnl" sz="6000"/>
              <a:t/>
            </a:r>
            <a:br>
              <a:rPr lang="es-ES_tradnl" sz="6000"/>
            </a:br>
            <a:endParaRPr lang="es-ES_tradnl" sz="6000"/>
          </a:p>
        </p:txBody>
      </p:sp>
    </p:spTree>
    <p:extLst>
      <p:ext uri="{BB962C8B-B14F-4D97-AF65-F5344CB8AC3E}">
        <p14:creationId xmlns:p14="http://schemas.microsoft.com/office/powerpoint/2010/main" val="2577783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15435</TotalTime>
  <Words>388</Words>
  <Application>Microsoft Office PowerPoint</Application>
  <PresentationFormat>Widescreen</PresentationFormat>
  <Paragraphs>30</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Adobe Garamond Pro</vt:lpstr>
      <vt:lpstr>Antenna Black</vt:lpstr>
      <vt:lpstr>Antenna Medium</vt:lpstr>
      <vt:lpstr>Arial</vt:lpstr>
      <vt:lpstr>Calibri</vt:lpstr>
      <vt:lpstr>Calibri Light</vt:lpstr>
      <vt:lpstr>Office Theme</vt:lpstr>
      <vt:lpstr> </vt:lpstr>
      <vt:lpstr>PowerPoint Presentation</vt:lpstr>
      <vt:lpstr>PowerPoint Presentation</vt:lpstr>
      <vt:lpstr>Repaso del concepto</vt:lpstr>
      <vt:lpstr>Leer: Génesis 2</vt:lpstr>
      <vt:lpstr>Los árboles del Jardín del Edén</vt:lpstr>
      <vt:lpstr>Adán y Eva</vt:lpstr>
      <vt:lpstr>Las familias comparten sus experiencias</vt:lpstr>
      <vt:lpstr>Calendario litúrgico</vt:lpstr>
      <vt:lpstr>Compartiendo</vt:lpstr>
      <vt:lpstr>Oración Final </vt:lpstr>
      <vt:lpstr>Próxima Reunión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41</cp:revision>
  <dcterms:created xsi:type="dcterms:W3CDTF">2020-07-27T17:11:20Z</dcterms:created>
  <dcterms:modified xsi:type="dcterms:W3CDTF">2021-08-18T16:51:58Z</dcterms:modified>
</cp:coreProperties>
</file>