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9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783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6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70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95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257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296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64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84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393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37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0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ECF60-19F8-4C88-A195-93F06459BF74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6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video" Target="https://www.youtube.com/embed/vAweiDvPYNw?feature=oembed" TargetMode="External"/><Relationship Id="rId1" Type="http://schemas.openxmlformats.org/officeDocument/2006/relationships/video" Target="https://www.youtube.com/embed/PjXpgYq_NiQ" TargetMode="External"/><Relationship Id="rId6" Type="http://schemas.openxmlformats.org/officeDocument/2006/relationships/hyperlink" Target="https://youtu.be/vAweiDvPYNw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s://youtu.be/PjXpgYq_NiQ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h9x04r71d1c?feature=oembed" TargetMode="External"/><Relationship Id="rId1" Type="http://schemas.openxmlformats.org/officeDocument/2006/relationships/video" Target="https://www.youtube.com/embed/DPKp4AWmQoI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232904" y="534928"/>
            <a:ext cx="12685516" cy="1863065"/>
          </a:xfrm>
        </p:spPr>
        <p:txBody>
          <a:bodyPr>
            <a:normAutofit fontScale="90000"/>
          </a:bodyPr>
          <a:lstStyle/>
          <a:p>
            <a:r>
              <a:rPr lang="en-US" sz="80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  <a:t/>
            </a:r>
            <a:br>
              <a:rPr lang="en-US" sz="80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</a:br>
            <a:r>
              <a:rPr lang="en-US" sz="80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  <a:t/>
            </a:r>
            <a:br>
              <a:rPr lang="en-US" sz="80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</a:br>
            <a:r>
              <a:rPr lang="en-US" sz="80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  <a:t/>
            </a:r>
            <a:br>
              <a:rPr lang="en-US" sz="80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</a:br>
            <a:r>
              <a:rPr lang="en-US" sz="8000" b="1" cap="all" baseline="30000" dirty="0">
                <a:solidFill>
                  <a:schemeClr val="bg1"/>
                </a:solidFill>
                <a:latin typeface="Antenna Black" panose="02000505000000020004" pitchFamily="2" charset="0"/>
              </a:rPr>
              <a:t>FAMILIAS FORMANDO DISCÍPULOS</a:t>
            </a:r>
            <a:r>
              <a:rPr lang="en-US" b="1" baseline="30000" dirty="0"/>
              <a:t/>
            </a:r>
            <a:br>
              <a:rPr lang="en-US" b="1" baseline="30000" dirty="0"/>
            </a:b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220746" y="4401776"/>
            <a:ext cx="5750508" cy="424404"/>
          </a:xfrm>
          <a:solidFill>
            <a:schemeClr val="bg1">
              <a:lumMod val="65000"/>
            </a:schemeClr>
          </a:solidFill>
        </p:spPr>
        <p:txBody>
          <a:bodyPr>
            <a:noAutofit/>
          </a:bodyPr>
          <a:lstStyle/>
          <a:p>
            <a:r>
              <a:rPr lang="es-MX" sz="2800" dirty="0">
                <a:solidFill>
                  <a:schemeClr val="bg1"/>
                </a:solidFill>
              </a:rPr>
              <a:t>EL PACTO DE DIOS CON ABRAHAM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0504"/>
            <a:ext cx="2761145" cy="10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20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7308" y="5081956"/>
            <a:ext cx="30525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“Isaac: Child of Promise” </a:t>
            </a:r>
          </a:p>
          <a:p>
            <a:pPr algn="ctr"/>
            <a:r>
              <a:rPr lang="es-MX">
                <a:hlinkClick r:id="rId4"/>
              </a:rPr>
              <a:t>https://youtu.be/PjXpgYq_NiQ</a:t>
            </a:r>
            <a:endParaRPr lang="es-MX"/>
          </a:p>
          <a:p>
            <a:endParaRPr lang="es-MX"/>
          </a:p>
        </p:txBody>
      </p:sp>
      <p:pic>
        <p:nvPicPr>
          <p:cNvPr id="3" name="PjXpgYq_NiQ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79962" y="1784674"/>
            <a:ext cx="5427194" cy="30527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1881" y="185319"/>
            <a:ext cx="4065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err="1"/>
              <a:t>Hijo</a:t>
            </a:r>
            <a:r>
              <a:rPr lang="en-US" sz="4000"/>
              <a:t> de la </a:t>
            </a:r>
            <a:r>
              <a:rPr lang="en-US" sz="4000" err="1"/>
              <a:t>Promesa</a:t>
            </a:r>
            <a:endParaRPr lang="es-MX" sz="4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BDCDC7-BA97-C54B-BE75-98AEF2BD8358}"/>
              </a:ext>
            </a:extLst>
          </p:cNvPr>
          <p:cNvSpPr/>
          <p:nvPr/>
        </p:nvSpPr>
        <p:spPr>
          <a:xfrm>
            <a:off x="7576509" y="5081956"/>
            <a:ext cx="31918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“</a:t>
            </a:r>
            <a:r>
              <a:rPr lang="en-US" err="1"/>
              <a:t>Hijo</a:t>
            </a:r>
            <a:r>
              <a:rPr lang="en-US"/>
              <a:t> de la </a:t>
            </a:r>
            <a:r>
              <a:rPr lang="en-US" err="1"/>
              <a:t>Promesa</a:t>
            </a:r>
            <a:r>
              <a:rPr lang="en-US"/>
              <a:t>“</a:t>
            </a:r>
            <a:endParaRPr lang="es-MX"/>
          </a:p>
          <a:p>
            <a:r>
              <a:rPr lang="es-MX">
                <a:hlinkClick r:id="rId6"/>
              </a:rPr>
              <a:t>https://youtu.be/vAweiDvPYNw</a:t>
            </a:r>
            <a:endParaRPr lang="es-MX"/>
          </a:p>
          <a:p>
            <a:endParaRPr lang="es-MX"/>
          </a:p>
        </p:txBody>
      </p:sp>
      <p:pic>
        <p:nvPicPr>
          <p:cNvPr id="7" name="Online Media 6" descr="Letras de HIJO DE LA PROMESA g12kids">
            <a:hlinkClick r:id="" action="ppaction://media"/>
            <a:extLst>
              <a:ext uri="{FF2B5EF4-FFF2-40B4-BE49-F238E27FC236}">
                <a16:creationId xmlns:a16="http://schemas.microsoft.com/office/drawing/2014/main" id="{714AA1CE-F72C-2D4E-9F8E-08BF395F16D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384846" y="1736071"/>
            <a:ext cx="5489203" cy="31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5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580" y="-7620"/>
            <a:ext cx="10264140" cy="68656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2349" y="353290"/>
            <a:ext cx="489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ACTIVIDAD EN FAMILIA </a:t>
            </a:r>
            <a:endParaRPr lang="es-MX" sz="3600"/>
          </a:p>
        </p:txBody>
      </p:sp>
    </p:spTree>
    <p:extLst>
      <p:ext uri="{BB962C8B-B14F-4D97-AF65-F5344CB8AC3E}">
        <p14:creationId xmlns:p14="http://schemas.microsoft.com/office/powerpoint/2010/main" val="1190766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60576" y="1078524"/>
            <a:ext cx="2505966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 smtClean="0">
                <a:ln w="0"/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2</a:t>
            </a:r>
            <a:endParaRPr lang="en-US" sz="28700" b="1" cap="none" spc="0" dirty="0">
              <a:ln w="0"/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29186" y="1078524"/>
            <a:ext cx="2505966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 smtClean="0">
                <a:ln w="0"/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3</a:t>
            </a:r>
            <a:endParaRPr lang="en-US" sz="28700" b="1" cap="none" spc="0" dirty="0">
              <a:ln w="0"/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4933" y="1027349"/>
            <a:ext cx="2505966" cy="4508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 smtClean="0">
                <a:ln w="0"/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1</a:t>
            </a:r>
            <a:endParaRPr lang="en-US" sz="28700" b="1" cap="none" spc="0" dirty="0">
              <a:ln w="0"/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2221" y="274320"/>
            <a:ext cx="362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MISI</a:t>
            </a:r>
            <a:r>
              <a:rPr lang="en-US" sz="3600" cap="all"/>
              <a:t>ó</a:t>
            </a:r>
            <a:r>
              <a:rPr lang="en-US" sz="3600"/>
              <a:t>N FAMILIAR</a:t>
            </a:r>
            <a:endParaRPr lang="es-MX" sz="360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34604" y="1269274"/>
            <a:ext cx="4543124" cy="3974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3200" b="1" baseline="30000" dirty="0"/>
              <a:t>2. ¿Qué haremos en casa?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ES_tradnl" sz="1400" dirty="0"/>
              <a:t>• Lea la historia de la visita de los Reyes Magos Mateo 2: 1-12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ES_tradnl" sz="1400" dirty="0"/>
              <a:t>• O mire un video corto sobre la Visita de los Magos al Niño Jesús. ¡Ya que nos reunimos después de la Solemnidad de la Epifanía, estaremos reviviendo lo celebrado!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ES_tradnl" sz="1400" dirty="0"/>
              <a:t>• Como familia, marcarán el marco de la puerta de entrada (con tiza bendecida si es posible) y rezarán la Bendición de la Epifanía en Familia. Es muy sencillo de hacer, y la explicación y la oración se pueden encontrar en su Folleto de la Semana 2.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ES_tradnl" sz="1400" dirty="0"/>
              <a:t>• Por último, a las familias se bendecirán con agua bendita en sus hogares, como recordatorio de sus bautismos y del bautismo de Jesús en el Jordán, que inició su ministerio publico.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785118" y="1268779"/>
            <a:ext cx="3171092" cy="2160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b="1" baseline="30000"/>
              <a:t>3. Compartiendo con otras familias</a:t>
            </a:r>
            <a:endParaRPr lang="es-ES_tradnl" baseline="30000"/>
          </a:p>
          <a:p>
            <a:pPr marL="0" indent="0">
              <a:buNone/>
            </a:pPr>
            <a:r>
              <a:rPr lang="es-ES_tradnl" sz="1400"/>
              <a:t>Prepárense para mostrar a las otras familias cómo marcaron con tiza el marco de su propia puerta de entrada. </a:t>
            </a:r>
            <a:endParaRPr lang="es-ES_tradnl" sz="11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708860-EB11-1E4A-B59A-64C7C39ED539}"/>
              </a:ext>
            </a:extLst>
          </p:cNvPr>
          <p:cNvSpPr txBox="1">
            <a:spLocks/>
          </p:cNvSpPr>
          <p:nvPr/>
        </p:nvSpPr>
        <p:spPr>
          <a:xfrm>
            <a:off x="303167" y="1296889"/>
            <a:ext cx="3279051" cy="2160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MX" b="1" baseline="30000"/>
              <a:t>La actividad de Misión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6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212"/>
          <a:stretch/>
        </p:blipFill>
        <p:spPr>
          <a:xfrm>
            <a:off x="3261360" y="151596"/>
            <a:ext cx="8930640" cy="67064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7063" y="1401294"/>
            <a:ext cx="580093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dirty="0" err="1"/>
              <a:t>Señor</a:t>
            </a:r>
            <a:r>
              <a:rPr lang="es-ES_tradnl" sz="2800" dirty="0"/>
              <a:t> Jesucristo,</a:t>
            </a:r>
          </a:p>
          <a:p>
            <a:r>
              <a:rPr lang="es-ES_tradnl" sz="2800" dirty="0"/>
              <a:t>Te confiamos nuestra familia y te pedimos Tu </a:t>
            </a:r>
            <a:r>
              <a:rPr lang="es-ES_tradnl" sz="2800" dirty="0" err="1"/>
              <a:t>bendición</a:t>
            </a:r>
            <a:r>
              <a:rPr lang="es-ES_tradnl" sz="2800" dirty="0"/>
              <a:t> y </a:t>
            </a:r>
            <a:r>
              <a:rPr lang="es-ES_tradnl" sz="2800" dirty="0" err="1"/>
              <a:t>protección</a:t>
            </a:r>
            <a:r>
              <a:rPr lang="es-ES_tradnl" sz="2800" dirty="0"/>
              <a:t>. Te amamos </a:t>
            </a:r>
            <a:r>
              <a:rPr lang="es-ES_tradnl" sz="2800" dirty="0" err="1"/>
              <a:t>Señor</a:t>
            </a:r>
            <a:r>
              <a:rPr lang="es-ES_tradnl" sz="2800" dirty="0"/>
              <a:t> Jesús con todo nuestro </a:t>
            </a:r>
            <a:r>
              <a:rPr lang="es-ES_tradnl" sz="2800" dirty="0" err="1"/>
              <a:t>corazón</a:t>
            </a:r>
            <a:r>
              <a:rPr lang="es-ES_tradnl" sz="2800" dirty="0"/>
              <a:t> y te pedimos que ayudes a nuestra familia a ser </a:t>
            </a:r>
            <a:r>
              <a:rPr lang="es-ES_tradnl" sz="2800" dirty="0" err="1"/>
              <a:t>más</a:t>
            </a:r>
            <a:r>
              <a:rPr lang="es-ES_tradnl" sz="2800" dirty="0"/>
              <a:t> como la Sagrada Familia. </a:t>
            </a:r>
            <a:r>
              <a:rPr lang="es-ES_tradnl" sz="2800" dirty="0" err="1"/>
              <a:t>Ayúdanos</a:t>
            </a:r>
            <a:r>
              <a:rPr lang="es-ES_tradnl" sz="2800" dirty="0"/>
              <a:t> a ser amables, amorosos y pacientes unos con otros. Danos toda la gracia que necesitamos para convertirnos en santos y en tus fieles </a:t>
            </a:r>
            <a:r>
              <a:rPr lang="es-ES_tradnl" sz="2800" dirty="0" err="1"/>
              <a:t>discípulos</a:t>
            </a:r>
            <a:r>
              <a:rPr lang="es-ES_tradnl" sz="2800" dirty="0"/>
              <a:t>. </a:t>
            </a:r>
            <a:endParaRPr lang="es-ES_tradnl" sz="2800" dirty="0" smtClean="0"/>
          </a:p>
          <a:p>
            <a:r>
              <a:rPr lang="es-ES_tradnl" sz="2800" dirty="0" err="1" smtClean="0"/>
              <a:t>Amén</a:t>
            </a:r>
            <a:r>
              <a:rPr lang="es-ES_tradnl" sz="28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1360" y="314710"/>
            <a:ext cx="566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Oración Final</a:t>
            </a:r>
          </a:p>
        </p:txBody>
      </p:sp>
    </p:spTree>
    <p:extLst>
      <p:ext uri="{BB962C8B-B14F-4D97-AF65-F5344CB8AC3E}">
        <p14:creationId xmlns:p14="http://schemas.microsoft.com/office/powerpoint/2010/main" val="2464254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24819" y="1392381"/>
            <a:ext cx="745443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Señor</a:t>
            </a:r>
            <a:r>
              <a:rPr lang="en-US" sz="2800" dirty="0" smtClean="0"/>
              <a:t> </a:t>
            </a:r>
            <a:r>
              <a:rPr lang="en-US" sz="2800" dirty="0" err="1"/>
              <a:t>Jesús</a:t>
            </a:r>
            <a:r>
              <a:rPr lang="en-US" sz="2800" dirty="0"/>
              <a:t>,</a:t>
            </a:r>
          </a:p>
          <a:p>
            <a:r>
              <a:rPr lang="en-US" sz="2800" dirty="0" smtClean="0"/>
              <a:t>Que </a:t>
            </a:r>
            <a:r>
              <a:rPr lang="en-US" sz="2800" dirty="0" err="1"/>
              <a:t>tu</a:t>
            </a:r>
            <a:r>
              <a:rPr lang="en-US" sz="2800" dirty="0"/>
              <a:t> luz </a:t>
            </a:r>
            <a:r>
              <a:rPr lang="en-US" sz="2800" dirty="0" err="1"/>
              <a:t>brille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nuestro</a:t>
            </a:r>
            <a:r>
              <a:rPr lang="en-US" sz="2800" dirty="0"/>
              <a:t> </a:t>
            </a:r>
            <a:r>
              <a:rPr lang="en-US" sz="2800" dirty="0" err="1"/>
              <a:t>camino</a:t>
            </a:r>
            <a:r>
              <a:rPr lang="en-US" sz="2800" dirty="0"/>
              <a:t>,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vez</a:t>
            </a:r>
            <a:r>
              <a:rPr lang="en-US" sz="2800" dirty="0"/>
              <a:t> </a:t>
            </a:r>
            <a:r>
              <a:rPr lang="en-US" sz="2800" dirty="0" err="1"/>
              <a:t>guio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pasos</a:t>
            </a:r>
            <a:r>
              <a:rPr lang="en-US" sz="2800" dirty="0"/>
              <a:t> de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reyes</a:t>
            </a:r>
            <a:r>
              <a:rPr lang="en-US" sz="2800" dirty="0"/>
              <a:t> </a:t>
            </a:r>
            <a:r>
              <a:rPr lang="en-US" sz="2800" dirty="0" err="1"/>
              <a:t>magos</a:t>
            </a:r>
            <a:r>
              <a:rPr lang="en-US" sz="2800" dirty="0"/>
              <a:t>: para que </a:t>
            </a:r>
            <a:r>
              <a:rPr lang="en-US" sz="2800" dirty="0" err="1"/>
              <a:t>también</a:t>
            </a:r>
            <a:r>
              <a:rPr lang="en-US" sz="2800" dirty="0"/>
              <a:t> </a:t>
            </a:r>
            <a:r>
              <a:rPr lang="en-US" sz="2800" dirty="0" err="1"/>
              <a:t>nosotros</a:t>
            </a:r>
            <a:r>
              <a:rPr lang="en-US" sz="2800" dirty="0"/>
              <a:t> </a:t>
            </a:r>
            <a:r>
              <a:rPr lang="en-US" sz="2800" dirty="0" err="1"/>
              <a:t>seamos</a:t>
            </a:r>
            <a:r>
              <a:rPr lang="en-US" sz="2800" dirty="0"/>
              <a:t> </a:t>
            </a:r>
            <a:r>
              <a:rPr lang="en-US" sz="2800" dirty="0" err="1"/>
              <a:t>llevados</a:t>
            </a:r>
            <a:r>
              <a:rPr lang="en-US" sz="2800" dirty="0"/>
              <a:t> a </a:t>
            </a:r>
            <a:r>
              <a:rPr lang="en-US" sz="2800" dirty="0" err="1"/>
              <a:t>tu</a:t>
            </a:r>
            <a:r>
              <a:rPr lang="en-US" sz="2800" dirty="0"/>
              <a:t> </a:t>
            </a:r>
            <a:r>
              <a:rPr lang="en-US" sz="2800" dirty="0" err="1"/>
              <a:t>presencia</a:t>
            </a:r>
            <a:r>
              <a:rPr lang="en-US" sz="2800" dirty="0"/>
              <a:t> y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adoremos</a:t>
            </a:r>
            <a:r>
              <a:rPr lang="en-US" sz="2800" dirty="0"/>
              <a:t>, </a:t>
            </a:r>
            <a:r>
              <a:rPr lang="en-US" sz="2800" dirty="0" err="1"/>
              <a:t>Hijo</a:t>
            </a:r>
            <a:r>
              <a:rPr lang="en-US" sz="2800" dirty="0"/>
              <a:t> de </a:t>
            </a:r>
            <a:r>
              <a:rPr lang="en-US" sz="2800" dirty="0" err="1"/>
              <a:t>María</a:t>
            </a:r>
            <a:r>
              <a:rPr lang="en-US" sz="2800" dirty="0"/>
              <a:t>, </a:t>
            </a:r>
            <a:r>
              <a:rPr lang="en-US" sz="2800" dirty="0" err="1"/>
              <a:t>Verbo</a:t>
            </a:r>
            <a:r>
              <a:rPr lang="en-US" sz="2800" dirty="0"/>
              <a:t> del Padre, Rey de las </a:t>
            </a:r>
            <a:r>
              <a:rPr lang="en-US" sz="2800" dirty="0" err="1"/>
              <a:t>naciones</a:t>
            </a:r>
            <a:r>
              <a:rPr lang="en-US" sz="2800" dirty="0"/>
              <a:t>, Salvador de la </a:t>
            </a:r>
            <a:r>
              <a:rPr lang="en-US" sz="2800" dirty="0" err="1"/>
              <a:t>humanidad</a:t>
            </a:r>
            <a:r>
              <a:rPr lang="en-US" sz="2800" dirty="0"/>
              <a:t>; </a:t>
            </a:r>
            <a:r>
              <a:rPr lang="en-US" sz="2800" dirty="0" err="1"/>
              <a:t>gloria</a:t>
            </a:r>
            <a:r>
              <a:rPr lang="en-US" sz="2800" dirty="0"/>
              <a:t> a </a:t>
            </a:r>
            <a:r>
              <a:rPr lang="en-US" sz="2800" dirty="0" err="1"/>
              <a:t>ti</a:t>
            </a:r>
            <a:r>
              <a:rPr lang="en-US" sz="2800" dirty="0"/>
              <a:t>,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siglos</a:t>
            </a:r>
            <a:r>
              <a:rPr lang="en-US" sz="2800" dirty="0"/>
              <a:t> de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siglos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Amén</a:t>
            </a:r>
            <a:r>
              <a:rPr lang="en-US" sz="2800" dirty="0"/>
              <a:t>.. </a:t>
            </a:r>
          </a:p>
          <a:p>
            <a:endParaRPr lang="en-US" dirty="0"/>
          </a:p>
          <a:p>
            <a:r>
              <a:rPr lang="en-US" sz="1400" i="1" dirty="0"/>
              <a:t>Adapted from a prayer by Frank Colquhoun</a:t>
            </a:r>
            <a:endParaRPr lang="es-MX" sz="1400" i="1" dirty="0"/>
          </a:p>
        </p:txBody>
      </p:sp>
      <p:sp>
        <p:nvSpPr>
          <p:cNvPr id="5" name="Rectangle 4"/>
          <p:cNvSpPr/>
          <p:nvPr/>
        </p:nvSpPr>
        <p:spPr>
          <a:xfrm>
            <a:off x="0" y="35012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83497" y="40298"/>
            <a:ext cx="6537082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all" baseline="30000">
                <a:latin typeface="Antenna Black" panose="02000505000000020004" pitchFamily="2" charset="0"/>
              </a:rPr>
              <a:t>ORACIÓN INICIAL</a:t>
            </a:r>
            <a:endParaRPr lang="en-US" cap="all" baseline="30000">
              <a:latin typeface="Antenna Black" panose="0200050500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37" y="3676159"/>
            <a:ext cx="5020887" cy="3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9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40186" y="2574805"/>
            <a:ext cx="532389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600"/>
          </a:p>
          <a:p>
            <a:endParaRPr lang="en-US" sz="3600"/>
          </a:p>
          <a:p>
            <a:r>
              <a:rPr lang="en-US" sz="4800"/>
              <a:t>Un gran </a:t>
            </a:r>
            <a:r>
              <a:rPr lang="en-US" sz="4800" err="1"/>
              <a:t>viento</a:t>
            </a:r>
            <a:r>
              <a:rPr lang="en-US" sz="4800"/>
              <a:t> </a:t>
            </a:r>
            <a:r>
              <a:rPr lang="en-US" sz="4800" err="1"/>
              <a:t>sopla</a:t>
            </a:r>
            <a:endParaRPr lang="es-MX" sz="480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82586" y="117062"/>
            <a:ext cx="3626828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cap="all" baseline="30000">
                <a:latin typeface="Antenna Black" panose="02000505000000020004" pitchFamily="2" charset="0"/>
              </a:rPr>
              <a:t>ROMPEHIELOS</a:t>
            </a:r>
            <a:endParaRPr lang="en-US" sz="4800" cap="all" baseline="30000">
              <a:latin typeface="Antenna Black" panose="0200050500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80" y="1422975"/>
            <a:ext cx="6757058" cy="54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88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1018" y="5614178"/>
            <a:ext cx="3294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/>
              <a:t>https://youtu.be/DPKp4AWmQoI</a:t>
            </a:r>
          </a:p>
        </p:txBody>
      </p:sp>
      <p:sp>
        <p:nvSpPr>
          <p:cNvPr id="3" name="Rectangle 2"/>
          <p:cNvSpPr/>
          <p:nvPr/>
        </p:nvSpPr>
        <p:spPr>
          <a:xfrm>
            <a:off x="1457464" y="5197999"/>
            <a:ext cx="3608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effectLst/>
                <a:latin typeface="Roboto"/>
              </a:rPr>
              <a:t>Father Abraham Had Many Sons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5766" y="185319"/>
            <a:ext cx="2412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¡</a:t>
            </a:r>
            <a:r>
              <a:rPr lang="en-US" sz="4000" err="1"/>
              <a:t>Bailemos</a:t>
            </a:r>
            <a:r>
              <a:rPr lang="en-US" sz="4000"/>
              <a:t>!</a:t>
            </a:r>
            <a:endParaRPr lang="es-MX" sz="4000"/>
          </a:p>
        </p:txBody>
      </p:sp>
      <p:pic>
        <p:nvPicPr>
          <p:cNvPr id="6" name="DPKp4AWmQo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3067" y="1906423"/>
            <a:ext cx="5377541" cy="30248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056138-6ABA-EA4D-9265-8CAE5E153DD7}"/>
              </a:ext>
            </a:extLst>
          </p:cNvPr>
          <p:cNvSpPr/>
          <p:nvPr/>
        </p:nvSpPr>
        <p:spPr>
          <a:xfrm>
            <a:off x="7660011" y="5197999"/>
            <a:ext cx="2884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Roboto"/>
              </a:rPr>
              <a:t>El Padre Abraham </a:t>
            </a:r>
            <a:r>
              <a:rPr lang="en-US" err="1">
                <a:latin typeface="Roboto"/>
              </a:rPr>
              <a:t>canción</a:t>
            </a:r>
            <a:endParaRPr lang="en-US" b="0" i="0">
              <a:effectLst/>
              <a:latin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2F774-EAC4-A741-840A-90DD7C35443E}"/>
              </a:ext>
            </a:extLst>
          </p:cNvPr>
          <p:cNvSpPr txBox="1"/>
          <p:nvPr/>
        </p:nvSpPr>
        <p:spPr>
          <a:xfrm>
            <a:off x="7676941" y="5567331"/>
            <a:ext cx="305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youtu.be</a:t>
            </a:r>
            <a:r>
              <a:rPr lang="en-US"/>
              <a:t>/h9x04r71d1c</a:t>
            </a:r>
          </a:p>
        </p:txBody>
      </p:sp>
      <p:pic>
        <p:nvPicPr>
          <p:cNvPr id="9" name="Online Media 8" descr="El Padre Abraham - Biper y sus Amigos">
            <a:hlinkClick r:id="" action="ppaction://media"/>
            <a:extLst>
              <a:ext uri="{FF2B5EF4-FFF2-40B4-BE49-F238E27FC236}">
                <a16:creationId xmlns:a16="http://schemas.microsoft.com/office/drawing/2014/main" id="{FA9E24C0-EAA8-7748-9AB5-AC9495A4DF8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413303" y="1840885"/>
            <a:ext cx="5377541" cy="30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3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od&amp;#39;s Redemptive Plan in the Abrahamic Covenant | abrahamiccovenan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31" b="6262"/>
          <a:stretch/>
        </p:blipFill>
        <p:spPr bwMode="auto">
          <a:xfrm>
            <a:off x="0" y="754144"/>
            <a:ext cx="12192000" cy="61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0359" y="2082506"/>
            <a:ext cx="41740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Si Dios </a:t>
            </a:r>
            <a:r>
              <a:rPr lang="en-US" sz="4000" dirty="0" err="1">
                <a:solidFill>
                  <a:schemeClr val="bg1"/>
                </a:solidFill>
              </a:rPr>
              <a:t>te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pidiera</a:t>
            </a:r>
            <a:r>
              <a:rPr lang="en-US" sz="4000" dirty="0">
                <a:solidFill>
                  <a:schemeClr val="bg1"/>
                </a:solidFill>
              </a:rPr>
              <a:t> que lo </a:t>
            </a:r>
            <a:r>
              <a:rPr lang="en-US" sz="4000" dirty="0" err="1">
                <a:solidFill>
                  <a:schemeClr val="bg1"/>
                </a:solidFill>
              </a:rPr>
              <a:t>dejaras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todo</a:t>
            </a:r>
            <a:r>
              <a:rPr lang="en-US" sz="4000" dirty="0">
                <a:solidFill>
                  <a:schemeClr val="bg1"/>
                </a:solidFill>
              </a:rPr>
              <a:t>, que </a:t>
            </a:r>
            <a:r>
              <a:rPr lang="en-US" sz="4000" dirty="0" err="1">
                <a:solidFill>
                  <a:schemeClr val="bg1"/>
                </a:solidFill>
              </a:rPr>
              <a:t>confiaras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Él</a:t>
            </a:r>
            <a:r>
              <a:rPr lang="en-US" sz="4000" dirty="0">
                <a:solidFill>
                  <a:schemeClr val="bg1"/>
                </a:solidFill>
              </a:rPr>
              <a:t> y </a:t>
            </a:r>
            <a:r>
              <a:rPr lang="en-US" sz="4000" dirty="0" err="1">
                <a:solidFill>
                  <a:schemeClr val="bg1"/>
                </a:solidFill>
              </a:rPr>
              <a:t>te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fueras</a:t>
            </a:r>
            <a:r>
              <a:rPr lang="en-US" sz="4000" dirty="0">
                <a:solidFill>
                  <a:schemeClr val="bg1"/>
                </a:solidFill>
              </a:rPr>
              <a:t> a un </a:t>
            </a:r>
            <a:r>
              <a:rPr lang="en-US" sz="4000" dirty="0" err="1">
                <a:solidFill>
                  <a:schemeClr val="bg1"/>
                </a:solidFill>
              </a:rPr>
              <a:t>país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extranjero</a:t>
            </a:r>
            <a:r>
              <a:rPr lang="en-US" sz="4000" dirty="0">
                <a:solidFill>
                  <a:schemeClr val="bg1"/>
                </a:solidFill>
              </a:rPr>
              <a:t>, ¿</a:t>
            </a:r>
            <a:r>
              <a:rPr lang="en-US" sz="4000" dirty="0" err="1">
                <a:solidFill>
                  <a:schemeClr val="bg1"/>
                </a:solidFill>
              </a:rPr>
              <a:t>qué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harías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  <a:endParaRPr lang="es-MX" sz="4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5766" y="185319"/>
            <a:ext cx="2061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err="1"/>
              <a:t>Pregunta</a:t>
            </a:r>
            <a:endParaRPr lang="es-MX" sz="4000"/>
          </a:p>
        </p:txBody>
      </p:sp>
    </p:spTree>
    <p:extLst>
      <p:ext uri="{BB962C8B-B14F-4D97-AF65-F5344CB8AC3E}">
        <p14:creationId xmlns:p14="http://schemas.microsoft.com/office/powerpoint/2010/main" val="661144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turgyTools.net: Prayer to Jesus, Mary and Josep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42"/>
            <a:ext cx="12201293" cy="64111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5767" y="154454"/>
            <a:ext cx="8376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El Pacto de Dios con Abraham y sus </a:t>
            </a:r>
            <a:r>
              <a:rPr lang="en-US" sz="3200" err="1"/>
              <a:t>descendiente</a:t>
            </a:r>
            <a:endParaRPr lang="es-MX" sz="3200"/>
          </a:p>
        </p:txBody>
      </p:sp>
      <p:sp>
        <p:nvSpPr>
          <p:cNvPr id="3" name="TextBox 2"/>
          <p:cNvSpPr txBox="1"/>
          <p:nvPr/>
        </p:nvSpPr>
        <p:spPr>
          <a:xfrm>
            <a:off x="497007" y="2128927"/>
            <a:ext cx="76588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>
                <a:solidFill>
                  <a:schemeClr val="bg1"/>
                </a:solidFill>
              </a:rPr>
              <a:t>¿Qué significa para nosotros?</a:t>
            </a:r>
          </a:p>
          <a:p>
            <a:endParaRPr lang="es-ES_tradnl" sz="3200">
              <a:solidFill>
                <a:schemeClr val="bg1"/>
              </a:solidFill>
            </a:endParaRPr>
          </a:p>
          <a:p>
            <a:r>
              <a:rPr lang="es-ES_tradnl" sz="3200">
                <a:solidFill>
                  <a:schemeClr val="bg1"/>
                </a:solidFill>
              </a:rPr>
              <a:t>¿Cómo responde Dios a nuestra plegaria?</a:t>
            </a:r>
          </a:p>
          <a:p>
            <a:endParaRPr lang="es-ES_tradnl" sz="3200">
              <a:solidFill>
                <a:schemeClr val="bg1"/>
              </a:solidFill>
            </a:endParaRPr>
          </a:p>
          <a:p>
            <a:r>
              <a:rPr lang="es-ES_tradnl" sz="3200">
                <a:solidFill>
                  <a:schemeClr val="bg1"/>
                </a:solidFill>
              </a:rPr>
              <a:t>¿Cómo nos invita Dios a ser parte de su familia?</a:t>
            </a:r>
          </a:p>
        </p:txBody>
      </p:sp>
    </p:spTree>
    <p:extLst>
      <p:ext uri="{BB962C8B-B14F-4D97-AF65-F5344CB8AC3E}">
        <p14:creationId xmlns:p14="http://schemas.microsoft.com/office/powerpoint/2010/main" val="3363740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522"/>
          <a:stretch/>
        </p:blipFill>
        <p:spPr>
          <a:xfrm>
            <a:off x="0" y="1078524"/>
            <a:ext cx="12192000" cy="58099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0664" y="301336"/>
            <a:ext cx="308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Let’s read the Bible!</a:t>
            </a:r>
            <a:endParaRPr lang="es-MX" sz="2800"/>
          </a:p>
        </p:txBody>
      </p:sp>
      <p:sp>
        <p:nvSpPr>
          <p:cNvPr id="3" name="TextBox 2"/>
          <p:cNvSpPr txBox="1"/>
          <p:nvPr/>
        </p:nvSpPr>
        <p:spPr>
          <a:xfrm>
            <a:off x="4396898" y="5149200"/>
            <a:ext cx="3273653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/>
              <a:t>Génesis 12</a:t>
            </a:r>
            <a:endParaRPr lang="es-MX" sz="5400" b="1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5448" y="297872"/>
            <a:ext cx="3520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Leamos la Biblia</a:t>
            </a:r>
            <a:endParaRPr lang="es-MX" sz="4000"/>
          </a:p>
        </p:txBody>
      </p:sp>
    </p:spTree>
    <p:extLst>
      <p:ext uri="{BB962C8B-B14F-4D97-AF65-F5344CB8AC3E}">
        <p14:creationId xmlns:p14="http://schemas.microsoft.com/office/powerpoint/2010/main" val="2276731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9072" y="2173470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800"/>
              <a:t>¿Dios te ha pedido alguna vez que hagas algo difícil?</a:t>
            </a:r>
          </a:p>
          <a:p>
            <a:r>
              <a:rPr lang="es-ES_tradnl" sz="2800" i="1"/>
              <a:t>	¿Qué era? </a:t>
            </a:r>
          </a:p>
          <a:p>
            <a:r>
              <a:rPr lang="es-ES_tradnl" sz="2800" i="1"/>
              <a:t>	¿Cómo te sentiste al respecto? 	¿Cómo resultó?</a:t>
            </a:r>
            <a:r>
              <a:rPr lang="es-ES_tradnl" sz="2800"/>
              <a:t> </a:t>
            </a:r>
          </a:p>
          <a:p>
            <a:endParaRPr lang="es-ES_tradnl" sz="2800"/>
          </a:p>
          <a:p>
            <a:r>
              <a:rPr lang="es-ES_tradnl" sz="2800"/>
              <a:t>¿Hay algo especial por lo que estás orando?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2287" y="290252"/>
            <a:ext cx="5125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Conversando en Familia</a:t>
            </a:r>
            <a:endParaRPr lang="es-MX" sz="4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34" y="1135380"/>
            <a:ext cx="4291965" cy="57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65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953"/>
            <a:ext cx="12192000" cy="6312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6136" y="2576945"/>
            <a:ext cx="3235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Génesis 15</a:t>
            </a:r>
            <a:endParaRPr lang="es-MX" sz="54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5448" y="185319"/>
            <a:ext cx="3520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Leamos la Biblia</a:t>
            </a:r>
            <a:endParaRPr lang="es-MX" sz="4000"/>
          </a:p>
        </p:txBody>
      </p:sp>
    </p:spTree>
    <p:extLst>
      <p:ext uri="{BB962C8B-B14F-4D97-AF65-F5344CB8AC3E}">
        <p14:creationId xmlns:p14="http://schemas.microsoft.com/office/powerpoint/2010/main" val="2258642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509</Words>
  <Application>Microsoft Office PowerPoint</Application>
  <PresentationFormat>Widescreen</PresentationFormat>
  <Paragraphs>58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Antenna Black</vt:lpstr>
      <vt:lpstr>Arial</vt:lpstr>
      <vt:lpstr>Calibri</vt:lpstr>
      <vt:lpstr>Calibri Light</vt:lpstr>
      <vt:lpstr>Roboto</vt:lpstr>
      <vt:lpstr>Office Theme</vt:lpstr>
      <vt:lpstr>   FAMILIAS FORMANDO DISCÍPULOS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Oppermann</dc:creator>
  <cp:lastModifiedBy>Patrick Metts</cp:lastModifiedBy>
  <cp:revision>14</cp:revision>
  <dcterms:created xsi:type="dcterms:W3CDTF">2021-11-19T16:04:10Z</dcterms:created>
  <dcterms:modified xsi:type="dcterms:W3CDTF">2021-12-01T18:48:16Z</dcterms:modified>
</cp:coreProperties>
</file>