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58" r:id="rId3"/>
    <p:sldId id="259" r:id="rId4"/>
    <p:sldId id="260" r:id="rId5"/>
    <p:sldId id="323" r:id="rId6"/>
    <p:sldId id="285" r:id="rId7"/>
    <p:sldId id="313" r:id="rId8"/>
    <p:sldId id="324" r:id="rId9"/>
    <p:sldId id="321" r:id="rId10"/>
    <p:sldId id="322"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FF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7" autoAdjust="0"/>
    <p:restoredTop sz="94660"/>
  </p:normalViewPr>
  <p:slideViewPr>
    <p:cSldViewPr snapToGrid="0">
      <p:cViewPr varScale="1">
        <p:scale>
          <a:sx n="112" d="100"/>
          <a:sy n="112" d="100"/>
        </p:scale>
        <p:origin x="43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MX"/>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22/01/2025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4017838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22/01/2025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79260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s-MX"/>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22/01/2025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09270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22/01/2025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35795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MX"/>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8ECF60-19F8-4C88-A195-93F06459BF74}" type="datetimeFigureOut">
              <a:rPr lang="es-MX" smtClean="0"/>
              <a:t>22/01/2025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47257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Date Placeholder 4"/>
          <p:cNvSpPr>
            <a:spLocks noGrp="1"/>
          </p:cNvSpPr>
          <p:nvPr>
            <p:ph type="dt" sz="half" idx="10"/>
          </p:nvPr>
        </p:nvSpPr>
        <p:spPr/>
        <p:txBody>
          <a:bodyPr/>
          <a:lstStyle/>
          <a:p>
            <a:fld id="{F98ECF60-19F8-4C88-A195-93F06459BF74}" type="datetimeFigureOut">
              <a:rPr lang="es-MX" smtClean="0"/>
              <a:t>22/01/2025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342968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s-MX"/>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7" name="Date Placeholder 6"/>
          <p:cNvSpPr>
            <a:spLocks noGrp="1"/>
          </p:cNvSpPr>
          <p:nvPr>
            <p:ph type="dt" sz="half" idx="10"/>
          </p:nvPr>
        </p:nvSpPr>
        <p:spPr/>
        <p:txBody>
          <a:bodyPr/>
          <a:lstStyle/>
          <a:p>
            <a:fld id="{F98ECF60-19F8-4C88-A195-93F06459BF74}" type="datetimeFigureOut">
              <a:rPr lang="es-MX" smtClean="0"/>
              <a:t>22/01/2025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03640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Date Placeholder 2"/>
          <p:cNvSpPr>
            <a:spLocks noGrp="1"/>
          </p:cNvSpPr>
          <p:nvPr>
            <p:ph type="dt" sz="half" idx="10"/>
          </p:nvPr>
        </p:nvSpPr>
        <p:spPr/>
        <p:txBody>
          <a:bodyPr/>
          <a:lstStyle/>
          <a:p>
            <a:fld id="{F98ECF60-19F8-4C88-A195-93F06459BF74}" type="datetimeFigureOut">
              <a:rPr lang="es-MX" smtClean="0"/>
              <a:t>22/01/2025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60484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ECF60-19F8-4C88-A195-93F06459BF74}" type="datetimeFigureOut">
              <a:rPr lang="es-MX" smtClean="0"/>
              <a:t>22/01/2025</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42393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22/01/2025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74378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22/01/2025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577016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MX"/>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ECF60-19F8-4C88-A195-93F06459BF74}" type="datetimeFigureOut">
              <a:rPr lang="es-MX" smtClean="0"/>
              <a:t>22/01/2025</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8947A-2726-4768-8CC2-C638D98E3F45}" type="slidenum">
              <a:rPr lang="es-MX" smtClean="0"/>
              <a:t>‹#›</a:t>
            </a:fld>
            <a:endParaRPr lang="es-MX"/>
          </a:p>
        </p:txBody>
      </p:sp>
    </p:spTree>
    <p:extLst>
      <p:ext uri="{BB962C8B-B14F-4D97-AF65-F5344CB8AC3E}">
        <p14:creationId xmlns:p14="http://schemas.microsoft.com/office/powerpoint/2010/main" val="1525672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ikist.com/free-photo-vgoes" TargetMode="External"/><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pixabay.com/en/prayer-bible-christian-folded-hands-1308663/" TargetMode="Externa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hZnzyr43nzI" TargetMode="External"/><Relationship Id="rId2" Type="http://schemas.openxmlformats.org/officeDocument/2006/relationships/slideLayout" Target="../slideLayouts/slideLayout7.xml"/><Relationship Id="rId1" Type="http://schemas.openxmlformats.org/officeDocument/2006/relationships/video" Target="https://www.youtube.com/embed/hZnzyr43nzI?feature=oembed" TargetMode="Externa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hyperlink" Target="https://plainbibleteaching.com/2020/05/20/remember-the-lawgiver/" TargetMode="External"/><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plainbibleteaching.com/2020/05/20/remember-the-lawgiver/" TargetMode="External"/><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hyperlink" Target="http://www.catechist.com/"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ainting of a group of people&#10;&#10;Description automatically generated">
            <a:extLst>
              <a:ext uri="{FF2B5EF4-FFF2-40B4-BE49-F238E27FC236}">
                <a16:creationId xmlns:a16="http://schemas.microsoft.com/office/drawing/2014/main" id="{0E94CFF0-FA30-1AEE-8743-9C4E525D7FE7}"/>
              </a:ext>
            </a:extLst>
          </p:cNvPr>
          <p:cNvPicPr>
            <a:picLocks noChangeAspect="1"/>
          </p:cNvPicPr>
          <p:nvPr/>
        </p:nvPicPr>
        <p:blipFill>
          <a:blip r:embed="rId2">
            <a:alphaModFix/>
          </a:blip>
          <a:srcRect t="12653" b="22106"/>
          <a:stretch/>
        </p:blipFill>
        <p:spPr>
          <a:xfrm>
            <a:off x="0" y="0"/>
            <a:ext cx="12265714" cy="6858000"/>
          </a:xfrm>
          <a:prstGeom prst="rect">
            <a:avLst/>
          </a:prstGeom>
        </p:spPr>
      </p:pic>
      <p:sp>
        <p:nvSpPr>
          <p:cNvPr id="2" name="Subtitle 1"/>
          <p:cNvSpPr>
            <a:spLocks noGrp="1"/>
          </p:cNvSpPr>
          <p:nvPr>
            <p:ph type="subTitle" idx="1"/>
          </p:nvPr>
        </p:nvSpPr>
        <p:spPr>
          <a:xfrm>
            <a:off x="443883" y="5118931"/>
            <a:ext cx="11315302" cy="1544516"/>
          </a:xfrm>
          <a:noFill/>
          <a:ln w="19050">
            <a:solidFill>
              <a:schemeClr val="tx1"/>
            </a:solidFill>
          </a:ln>
        </p:spPr>
        <p:txBody>
          <a:bodyPr>
            <a:noAutofit/>
          </a:bodyPr>
          <a:lstStyle/>
          <a:p>
            <a:pPr marL="0" marR="0">
              <a:lnSpc>
                <a:spcPct val="107000"/>
              </a:lnSpc>
              <a:spcBef>
                <a:spcPts val="0"/>
              </a:spcBef>
              <a:spcAft>
                <a:spcPts val="800"/>
              </a:spcAft>
            </a:pPr>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CALLED TO LOVE: THE ADVENTURE OF LIFE IN CHRIST</a:t>
            </a: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Aft>
                <a:spcPts val="800"/>
              </a:spcAft>
            </a:pPr>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TOPIC: The Call to Love of Neighbor</a:t>
            </a:r>
          </a:p>
          <a:p>
            <a:pPr marL="0" marR="0" algn="ctr">
              <a:lnSpc>
                <a:spcPct val="107000"/>
              </a:lnSpc>
              <a:spcBef>
                <a:spcPts val="0"/>
              </a:spcBef>
              <a:spcAft>
                <a:spcPts val="80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descr="A black and white sign with white text&#10;&#10;Description automatically generated">
            <a:extLst>
              <a:ext uri="{FF2B5EF4-FFF2-40B4-BE49-F238E27FC236}">
                <a16:creationId xmlns:a16="http://schemas.microsoft.com/office/drawing/2014/main" id="{96B59038-F0AF-B3FC-D65B-2ECE9A0D0A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315" y="-286824"/>
            <a:ext cx="9500755" cy="3569895"/>
          </a:xfrm>
          <a:prstGeom prst="rect">
            <a:avLst/>
          </a:prstGeom>
        </p:spPr>
      </p:pic>
    </p:spTree>
    <p:extLst>
      <p:ext uri="{BB962C8B-B14F-4D97-AF65-F5344CB8AC3E}">
        <p14:creationId xmlns:p14="http://schemas.microsoft.com/office/powerpoint/2010/main" val="1696312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7C06C97-1899-FBC1-04AB-4D29BA9FBB08}"/>
              </a:ext>
            </a:extLst>
          </p:cNvPr>
          <p:cNvSpPr txBox="1"/>
          <p:nvPr/>
        </p:nvSpPr>
        <p:spPr>
          <a:xfrm>
            <a:off x="247514" y="1393537"/>
            <a:ext cx="5734187" cy="5771718"/>
          </a:xfrm>
          <a:prstGeom prst="rect">
            <a:avLst/>
          </a:prstGeom>
        </p:spPr>
        <p:txBody>
          <a:bodyPr vert="horz" lIns="91440" tIns="45720" rIns="91440" bIns="45720" rtlCol="0">
            <a:normAutofit fontScale="70000" lnSpcReduction="20000"/>
          </a:bodyPr>
          <a:lstStyle/>
          <a:p>
            <a:pPr marR="0">
              <a:lnSpc>
                <a:spcPct val="120000"/>
              </a:lnSpc>
              <a:spcAft>
                <a:spcPts val="800"/>
              </a:spcAft>
            </a:pPr>
            <a:r>
              <a:rPr lang="en-US" sz="3000" dirty="0">
                <a:effectLst/>
              </a:rPr>
              <a:t>Dear God, </a:t>
            </a:r>
          </a:p>
          <a:p>
            <a:pPr marR="0">
              <a:lnSpc>
                <a:spcPct val="120000"/>
              </a:lnSpc>
              <a:spcAft>
                <a:spcPts val="800"/>
              </a:spcAft>
            </a:pPr>
            <a:r>
              <a:rPr lang="en-US" sz="3000" dirty="0">
                <a:effectLst/>
              </a:rPr>
              <a:t>Help us to put You first. </a:t>
            </a:r>
          </a:p>
          <a:p>
            <a:pPr marR="0">
              <a:lnSpc>
                <a:spcPct val="120000"/>
              </a:lnSpc>
              <a:spcAft>
                <a:spcPts val="800"/>
              </a:spcAft>
            </a:pPr>
            <a:r>
              <a:rPr lang="en-US" sz="3000" dirty="0">
                <a:effectLst/>
              </a:rPr>
              <a:t>Remove all the distractions that stop us from focusing our attention upon You. You are the One who has mercifully loved us and deserves our praise! </a:t>
            </a:r>
          </a:p>
          <a:p>
            <a:pPr marR="0">
              <a:lnSpc>
                <a:spcPct val="120000"/>
              </a:lnSpc>
              <a:spcAft>
                <a:spcPts val="800"/>
              </a:spcAft>
            </a:pPr>
            <a:r>
              <a:rPr lang="en-US" sz="3000" dirty="0">
                <a:effectLst/>
              </a:rPr>
              <a:t>Remove the things that separate us from You, and help us to ensure that we are not making anything in our lives more important than You. </a:t>
            </a:r>
          </a:p>
          <a:p>
            <a:pPr marR="0">
              <a:lnSpc>
                <a:spcPct val="120000"/>
              </a:lnSpc>
              <a:spcAft>
                <a:spcPts val="800"/>
              </a:spcAft>
            </a:pPr>
            <a:r>
              <a:rPr lang="en-US" sz="3000" dirty="0">
                <a:effectLst/>
              </a:rPr>
              <a:t>Allow us to keep You at the forefront of our minds. </a:t>
            </a:r>
          </a:p>
          <a:p>
            <a:pPr marR="0">
              <a:lnSpc>
                <a:spcPct val="120000"/>
              </a:lnSpc>
              <a:spcAft>
                <a:spcPts val="800"/>
              </a:spcAft>
            </a:pPr>
            <a:r>
              <a:rPr lang="en-US" sz="3000" dirty="0">
                <a:effectLst/>
              </a:rPr>
              <a:t>Help us to recognize Your power and majesty in the world around us. </a:t>
            </a:r>
          </a:p>
          <a:p>
            <a:pPr marR="0">
              <a:lnSpc>
                <a:spcPct val="120000"/>
              </a:lnSpc>
              <a:spcAft>
                <a:spcPts val="800"/>
              </a:spcAft>
            </a:pPr>
            <a:r>
              <a:rPr lang="en-US" sz="3000" dirty="0">
                <a:effectLst/>
              </a:rPr>
              <a:t>Amen. </a:t>
            </a:r>
          </a:p>
          <a:p>
            <a:pPr marR="0">
              <a:lnSpc>
                <a:spcPct val="90000"/>
              </a:lnSpc>
              <a:spcAft>
                <a:spcPts val="800"/>
              </a:spcAft>
            </a:pPr>
            <a:r>
              <a:rPr lang="en-US" sz="1600" dirty="0">
                <a:effectLst/>
              </a:rPr>
              <a:t>Adapted from www.arnoldprays.co.uk</a:t>
            </a:r>
          </a:p>
          <a:p>
            <a:pPr indent="-228600">
              <a:lnSpc>
                <a:spcPct val="90000"/>
              </a:lnSpc>
              <a:buFont typeface="Arial" panose="020B0604020202020204" pitchFamily="34" charset="0"/>
              <a:buChar char="•"/>
            </a:pPr>
            <a:endParaRPr lang="en-US" sz="1600" dirty="0"/>
          </a:p>
        </p:txBody>
      </p:sp>
      <p:pic>
        <p:nvPicPr>
          <p:cNvPr id="5" name="Picture 4" descr="A statue of a person in a robe&#10;&#10;Description automatically generated">
            <a:extLst>
              <a:ext uri="{FF2B5EF4-FFF2-40B4-BE49-F238E27FC236}">
                <a16:creationId xmlns:a16="http://schemas.microsoft.com/office/drawing/2014/main" id="{3FC7EF6A-3084-92C0-AA17-8E989445AF3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2" b="1949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6" name="TextBox 5">
            <a:extLst>
              <a:ext uri="{FF2B5EF4-FFF2-40B4-BE49-F238E27FC236}">
                <a16:creationId xmlns:a16="http://schemas.microsoft.com/office/drawing/2014/main" id="{AA6C771F-C8BD-F38F-4DB8-94C4C7DBE29B}"/>
              </a:ext>
            </a:extLst>
          </p:cNvPr>
          <p:cNvSpPr txBox="1"/>
          <p:nvPr/>
        </p:nvSpPr>
        <p:spPr>
          <a:xfrm>
            <a:off x="247514" y="230909"/>
            <a:ext cx="5734187" cy="923330"/>
          </a:xfrm>
          <a:prstGeom prst="rect">
            <a:avLst/>
          </a:prstGeom>
          <a:noFill/>
        </p:spPr>
        <p:txBody>
          <a:bodyPr wrap="square" rtlCol="0">
            <a:spAutoFit/>
          </a:bodyPr>
          <a:lstStyle/>
          <a:p>
            <a:r>
              <a:rPr lang="en-US" sz="5400" b="1" dirty="0">
                <a:solidFill>
                  <a:schemeClr val="tx2"/>
                </a:solidFill>
              </a:rPr>
              <a:t>Closing Prayer</a:t>
            </a:r>
          </a:p>
        </p:txBody>
      </p:sp>
    </p:spTree>
    <p:extLst>
      <p:ext uri="{BB962C8B-B14F-4D97-AF65-F5344CB8AC3E}">
        <p14:creationId xmlns:p14="http://schemas.microsoft.com/office/powerpoint/2010/main" val="2270205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praying with their hands folded over a bible&#10;&#10;Description automatically generated">
            <a:extLst>
              <a:ext uri="{FF2B5EF4-FFF2-40B4-BE49-F238E27FC236}">
                <a16:creationId xmlns:a16="http://schemas.microsoft.com/office/drawing/2014/main" id="{8F0C122B-5567-9CAC-3393-EBAF773A21F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6582" t="9091" r="16717"/>
          <a:stretch/>
        </p:blipFill>
        <p:spPr>
          <a:xfrm>
            <a:off x="3523488" y="10"/>
            <a:ext cx="8668512" cy="6857990"/>
          </a:xfrm>
          <a:prstGeom prst="rect">
            <a:avLst/>
          </a:prstGeom>
        </p:spPr>
      </p:pic>
      <p:sp>
        <p:nvSpPr>
          <p:cNvPr id="31" name="Rectangle 3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359664" y="753959"/>
            <a:ext cx="3438144" cy="11247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400" b="1" cap="all" baseline="30000" dirty="0"/>
              <a:t>Opening Prayer</a:t>
            </a:r>
            <a:endParaRPr lang="en-US" sz="5400" cap="all" baseline="30000" dirty="0"/>
          </a:p>
        </p:txBody>
      </p:sp>
      <p:sp>
        <p:nvSpPr>
          <p:cNvPr id="33" name="Rectangle 3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5" name="Rectangle 3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371093" y="2718053"/>
            <a:ext cx="6518079" cy="3963301"/>
          </a:xfrm>
          <a:prstGeom prst="rect">
            <a:avLst/>
          </a:prstGeom>
        </p:spPr>
        <p:txBody>
          <a:bodyPr vert="horz" lIns="91440" tIns="45720" rIns="91440" bIns="45720" rtlCol="0" anchor="t">
            <a:normAutofit/>
          </a:bodyPr>
          <a:lstStyle/>
          <a:p>
            <a:pPr>
              <a:lnSpc>
                <a:spcPct val="90000"/>
              </a:lnSpc>
              <a:spcAft>
                <a:spcPts val="600"/>
              </a:spcAft>
            </a:pPr>
            <a:r>
              <a:rPr lang="en-US" sz="2400" dirty="0"/>
              <a:t>Lord Jesus Christ, we entrust our family to You and ask for Your blessing and protection. </a:t>
            </a:r>
          </a:p>
          <a:p>
            <a:pPr>
              <a:lnSpc>
                <a:spcPct val="90000"/>
              </a:lnSpc>
              <a:spcAft>
                <a:spcPts val="600"/>
              </a:spcAft>
            </a:pPr>
            <a:r>
              <a:rPr lang="en-US" sz="2400" dirty="0"/>
              <a:t>We love You Lord Jesus with all our hearts, and we ask that You help our family to become more like the Holy Family.</a:t>
            </a:r>
          </a:p>
          <a:p>
            <a:pPr>
              <a:lnSpc>
                <a:spcPct val="90000"/>
              </a:lnSpc>
              <a:spcAft>
                <a:spcPts val="600"/>
              </a:spcAft>
            </a:pPr>
            <a:r>
              <a:rPr lang="en-US" sz="2400" dirty="0"/>
              <a:t>Help us to be kind, loving, and patient with one another.</a:t>
            </a:r>
          </a:p>
          <a:p>
            <a:pPr>
              <a:lnSpc>
                <a:spcPct val="90000"/>
              </a:lnSpc>
              <a:spcAft>
                <a:spcPts val="600"/>
              </a:spcAft>
            </a:pPr>
            <a:r>
              <a:rPr lang="en-US" sz="2400" dirty="0"/>
              <a:t>Give us all the grace we need to become saints and Your faithful disciples. </a:t>
            </a:r>
          </a:p>
          <a:p>
            <a:pPr>
              <a:lnSpc>
                <a:spcPct val="90000"/>
              </a:lnSpc>
              <a:spcAft>
                <a:spcPts val="600"/>
              </a:spcAft>
            </a:pPr>
            <a:r>
              <a:rPr lang="en-US" sz="2400" dirty="0"/>
              <a:t>Amen.</a:t>
            </a:r>
          </a:p>
        </p:txBody>
      </p:sp>
    </p:spTree>
    <p:extLst>
      <p:ext uri="{BB962C8B-B14F-4D97-AF65-F5344CB8AC3E}">
        <p14:creationId xmlns:p14="http://schemas.microsoft.com/office/powerpoint/2010/main" val="4255992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3120544" y="146245"/>
            <a:ext cx="5950912" cy="1498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cap="all" baseline="30000" dirty="0">
                <a:solidFill>
                  <a:schemeClr val="bg1"/>
                </a:solidFill>
                <a:latin typeface="Antenna Black" panose="02000505000000020004" pitchFamily="2" charset="0"/>
              </a:rPr>
              <a:t>Ice Breaker</a:t>
            </a:r>
          </a:p>
        </p:txBody>
      </p:sp>
      <p:sp>
        <p:nvSpPr>
          <p:cNvPr id="7" name="TextBox 6"/>
          <p:cNvSpPr txBox="1"/>
          <p:nvPr/>
        </p:nvSpPr>
        <p:spPr>
          <a:xfrm>
            <a:off x="3059978" y="428371"/>
            <a:ext cx="6072043" cy="1200329"/>
          </a:xfrm>
          <a:prstGeom prst="rect">
            <a:avLst/>
          </a:prstGeom>
          <a:noFill/>
        </p:spPr>
        <p:txBody>
          <a:bodyPr wrap="square" rtlCol="0">
            <a:spAutoFit/>
          </a:bodyPr>
          <a:lstStyle/>
          <a:p>
            <a:pPr algn="ctr"/>
            <a:endParaRPr lang="en-US" sz="4000" dirty="0"/>
          </a:p>
          <a:p>
            <a:pPr algn="ctr"/>
            <a:r>
              <a:rPr lang="en-US" sz="3200" b="1" dirty="0">
                <a:effectLst/>
                <a:latin typeface="Calibri" panose="020F0502020204030204" pitchFamily="34" charset="0"/>
                <a:ea typeface="Calibri" panose="020F0502020204030204" pitchFamily="34" charset="0"/>
                <a:cs typeface="Times New Roman" panose="02020603050405020304" pitchFamily="18" charset="0"/>
              </a:rPr>
              <a:t>BUCKET LIST </a:t>
            </a:r>
            <a:endParaRPr lang="en-US" sz="13800" b="1" dirty="0">
              <a:solidFill>
                <a:srgbClr val="FF0000"/>
              </a:solidFill>
            </a:endParaRPr>
          </a:p>
        </p:txBody>
      </p:sp>
      <p:sp>
        <p:nvSpPr>
          <p:cNvPr id="2" name="TextBox 1">
            <a:extLst>
              <a:ext uri="{FF2B5EF4-FFF2-40B4-BE49-F238E27FC236}">
                <a16:creationId xmlns:a16="http://schemas.microsoft.com/office/drawing/2014/main" id="{23320AC3-5C4F-D793-96A7-7C1B24CB2649}"/>
              </a:ext>
            </a:extLst>
          </p:cNvPr>
          <p:cNvSpPr txBox="1"/>
          <p:nvPr/>
        </p:nvSpPr>
        <p:spPr>
          <a:xfrm>
            <a:off x="312206" y="1997075"/>
            <a:ext cx="6690106" cy="4495461"/>
          </a:xfrm>
          <a:prstGeom prst="rect">
            <a:avLst/>
          </a:prstGeom>
          <a:noFill/>
        </p:spPr>
        <p:txBody>
          <a:bodyPr wrap="square" rtlCol="0">
            <a:spAutoFit/>
          </a:bodyPr>
          <a:lstStyle/>
          <a:p>
            <a:pPr marR="0">
              <a:lnSpc>
                <a:spcPct val="107000"/>
              </a:lnSpc>
              <a:spcAft>
                <a:spcPts val="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1. Each family member gets a slip of paper and writes one or two activities that he/she would like to do this year. </a:t>
            </a:r>
          </a:p>
          <a:p>
            <a:pPr marL="0" marR="0">
              <a:lnSpc>
                <a:spcPct val="107000"/>
              </a:lnSpc>
              <a:spcAft>
                <a:spcPts val="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2. Then he/she crumples it up and throws it into the bucket. </a:t>
            </a:r>
          </a:p>
          <a:p>
            <a:pPr marL="0" marR="0">
              <a:spcAft>
                <a:spcPts val="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3. One person takes a crumpled paper out of the bucket, reads it to the group. </a:t>
            </a:r>
          </a:p>
          <a:p>
            <a:pPr marL="0" marR="0">
              <a:lnSpc>
                <a:spcPct val="107000"/>
              </a:lnSpc>
              <a:spcAft>
                <a:spcPts val="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4. Everyone guesses who wrote the idea. </a:t>
            </a:r>
          </a:p>
          <a:p>
            <a:pPr marL="0" marR="0">
              <a:lnSpc>
                <a:spcPct val="107000"/>
              </a:lnSpc>
              <a:spcAft>
                <a:spcPts val="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5. Repeat until all the bucket list ideas have been shared. </a:t>
            </a:r>
          </a:p>
          <a:p>
            <a:r>
              <a:rPr lang="en-US" sz="2200" dirty="0">
                <a:effectLst/>
                <a:latin typeface="Calibri" panose="020F0502020204030204" pitchFamily="34" charset="0"/>
                <a:ea typeface="Calibri" panose="020F0502020204030204" pitchFamily="34" charset="0"/>
                <a:cs typeface="Times New Roman" panose="02020603050405020304" pitchFamily="18" charset="0"/>
              </a:rPr>
              <a:t>6. Families discuss which activities they will do together this year!</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Adapted from www.weareteachers.com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bucket list with a pen&#10;&#10;Description automatically generated">
            <a:extLst>
              <a:ext uri="{FF2B5EF4-FFF2-40B4-BE49-F238E27FC236}">
                <a16:creationId xmlns:a16="http://schemas.microsoft.com/office/drawing/2014/main" id="{F63FFBF7-0A46-B334-30F8-36317A8ACE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312" y="1645089"/>
            <a:ext cx="4877481" cy="4877481"/>
          </a:xfrm>
          <a:prstGeom prst="rect">
            <a:avLst/>
          </a:prstGeom>
        </p:spPr>
      </p:pic>
    </p:spTree>
    <p:extLst>
      <p:ext uri="{BB962C8B-B14F-4D97-AF65-F5344CB8AC3E}">
        <p14:creationId xmlns:p14="http://schemas.microsoft.com/office/powerpoint/2010/main" val="2230588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holding a book and a staff&#10;&#10;Description automatically generated">
            <a:extLst>
              <a:ext uri="{FF2B5EF4-FFF2-40B4-BE49-F238E27FC236}">
                <a16:creationId xmlns:a16="http://schemas.microsoft.com/office/drawing/2014/main" id="{E7926AA0-C0EE-5D61-30AE-5A7E8F1FD845}"/>
              </a:ext>
            </a:extLst>
          </p:cNvPr>
          <p:cNvPicPr>
            <a:picLocks noChangeAspect="1"/>
          </p:cNvPicPr>
          <p:nvPr/>
        </p:nvPicPr>
        <p:blipFill>
          <a:blip r:embed="rId2"/>
          <a:srcRect r="24214" b="1"/>
          <a:stretch/>
        </p:blipFill>
        <p:spPr>
          <a:xfrm>
            <a:off x="1" y="10"/>
            <a:ext cx="9669642" cy="6857990"/>
          </a:xfrm>
          <a:prstGeom prst="rect">
            <a:avLst/>
          </a:prstGeom>
        </p:spPr>
      </p:pic>
      <p:sp>
        <p:nvSpPr>
          <p:cNvPr id="28" name="Rectangle 2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6675555" y="203787"/>
            <a:ext cx="3822189" cy="1085316"/>
          </a:xfrm>
          <a:prstGeom prst="rect">
            <a:avLst/>
          </a:prstGeom>
        </p:spPr>
        <p:txBody>
          <a:bodyPr vert="horz" lIns="91440" tIns="45720" rIns="91440" bIns="45720" rtlCol="0" anchor="ctr">
            <a:normAutofit fontScale="92500"/>
          </a:bodyPr>
          <a:lstStyle/>
          <a:p>
            <a:pPr>
              <a:lnSpc>
                <a:spcPct val="90000"/>
              </a:lnSpc>
              <a:spcBef>
                <a:spcPct val="0"/>
              </a:spcBef>
              <a:spcAft>
                <a:spcPts val="600"/>
              </a:spcAft>
            </a:pPr>
            <a:r>
              <a:rPr lang="en-US" sz="6600" dirty="0">
                <a:latin typeface="Acumin Pro" panose="020B0804020202020204" pitchFamily="34" charset="0"/>
                <a:ea typeface="+mj-ea"/>
                <a:cs typeface="+mj-cs"/>
              </a:rPr>
              <a:t>  REVIEW</a:t>
            </a:r>
          </a:p>
        </p:txBody>
      </p:sp>
      <p:sp>
        <p:nvSpPr>
          <p:cNvPr id="2" name="TextBox 1"/>
          <p:cNvSpPr txBox="1"/>
          <p:nvPr/>
        </p:nvSpPr>
        <p:spPr>
          <a:xfrm>
            <a:off x="5468982" y="1349829"/>
            <a:ext cx="6235337" cy="5568897"/>
          </a:xfrm>
          <a:prstGeom prst="rect">
            <a:avLst/>
          </a:prstGeom>
        </p:spPr>
        <p:txBody>
          <a:bodyPr vert="horz" lIns="91440" tIns="45720" rIns="91440" bIns="45720" rtlCol="0">
            <a:noAutofit/>
          </a:bodyPr>
          <a:lstStyle/>
          <a:p>
            <a:pPr marR="0" algn="ctr">
              <a:lnSpc>
                <a:spcPct val="90000"/>
              </a:lnSpc>
              <a:spcAft>
                <a:spcPts val="800"/>
              </a:spcAft>
            </a:pPr>
            <a:r>
              <a:rPr lang="en-US" sz="2600" dirty="0">
                <a:effectLst/>
              </a:rPr>
              <a:t>Last month, we learned that because of the long time that the Israelites had spent as slaves, they no longer knew fully how to be God’s children. They struggled to love God and one another. In many ways they were an unruly society of people without any laws.</a:t>
            </a:r>
          </a:p>
          <a:p>
            <a:pPr marR="0" algn="ctr">
              <a:lnSpc>
                <a:spcPct val="90000"/>
              </a:lnSpc>
              <a:spcAft>
                <a:spcPts val="800"/>
              </a:spcAft>
            </a:pPr>
            <a:r>
              <a:rPr lang="en-US" sz="2600" dirty="0">
                <a:effectLst/>
              </a:rPr>
              <a:t> </a:t>
            </a:r>
          </a:p>
          <a:p>
            <a:pPr marR="0" algn="ctr">
              <a:lnSpc>
                <a:spcPct val="90000"/>
              </a:lnSpc>
              <a:spcAft>
                <a:spcPts val="800"/>
              </a:spcAft>
            </a:pPr>
            <a:r>
              <a:rPr lang="en-US" sz="2600" dirty="0">
                <a:effectLst/>
              </a:rPr>
              <a:t>The Israelites needed to be taught how to follow God, how to be His family.              God’s laws, or commandments, would bring order and freedom that were necessary if they were going to become a new nation, a holy nation that was special to God, a nation that was His own family!</a:t>
            </a:r>
          </a:p>
        </p:txBody>
      </p:sp>
    </p:spTree>
    <p:extLst>
      <p:ext uri="{BB962C8B-B14F-4D97-AF65-F5344CB8AC3E}">
        <p14:creationId xmlns:p14="http://schemas.microsoft.com/office/powerpoint/2010/main" val="4016339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298D601-E30D-1015-EE18-3BA230833792}"/>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74EF7848-6019-B6B5-9AFA-83531A8B95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holding a book and a staff&#10;&#10;Description automatically generated">
            <a:extLst>
              <a:ext uri="{FF2B5EF4-FFF2-40B4-BE49-F238E27FC236}">
                <a16:creationId xmlns:a16="http://schemas.microsoft.com/office/drawing/2014/main" id="{CDED8AE2-43BB-E7DD-C99F-125D8E323792}"/>
              </a:ext>
            </a:extLst>
          </p:cNvPr>
          <p:cNvPicPr>
            <a:picLocks noChangeAspect="1"/>
          </p:cNvPicPr>
          <p:nvPr/>
        </p:nvPicPr>
        <p:blipFill>
          <a:blip r:embed="rId2"/>
          <a:srcRect r="24214" b="1"/>
          <a:stretch/>
        </p:blipFill>
        <p:spPr>
          <a:xfrm>
            <a:off x="1" y="10"/>
            <a:ext cx="9669642" cy="6857990"/>
          </a:xfrm>
          <a:prstGeom prst="rect">
            <a:avLst/>
          </a:prstGeom>
        </p:spPr>
      </p:pic>
      <p:sp>
        <p:nvSpPr>
          <p:cNvPr id="28" name="Rectangle 27">
            <a:extLst>
              <a:ext uri="{FF2B5EF4-FFF2-40B4-BE49-F238E27FC236}">
                <a16:creationId xmlns:a16="http://schemas.microsoft.com/office/drawing/2014/main" id="{CA310653-523B-8A39-F85C-7AF0A69A5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957485C2-F10B-A569-F345-1F047835509E}"/>
              </a:ext>
            </a:extLst>
          </p:cNvPr>
          <p:cNvSpPr txBox="1"/>
          <p:nvPr/>
        </p:nvSpPr>
        <p:spPr>
          <a:xfrm>
            <a:off x="6711896" y="76912"/>
            <a:ext cx="4703951" cy="138074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6600" dirty="0">
                <a:latin typeface="Acumin Pro" panose="020B0804020202020204" pitchFamily="34" charset="0"/>
                <a:ea typeface="+mj-ea"/>
                <a:cs typeface="+mj-cs"/>
              </a:rPr>
              <a:t>REVIEW</a:t>
            </a:r>
          </a:p>
        </p:txBody>
      </p:sp>
      <p:sp>
        <p:nvSpPr>
          <p:cNvPr id="2" name="TextBox 1">
            <a:extLst>
              <a:ext uri="{FF2B5EF4-FFF2-40B4-BE49-F238E27FC236}">
                <a16:creationId xmlns:a16="http://schemas.microsoft.com/office/drawing/2014/main" id="{253D5B75-9CB0-9C48-21EC-0A295ECB76C2}"/>
              </a:ext>
            </a:extLst>
          </p:cNvPr>
          <p:cNvSpPr txBox="1"/>
          <p:nvPr/>
        </p:nvSpPr>
        <p:spPr>
          <a:xfrm>
            <a:off x="6221691" y="1341690"/>
            <a:ext cx="5684363" cy="5577036"/>
          </a:xfrm>
          <a:prstGeom prst="rect">
            <a:avLst/>
          </a:prstGeom>
        </p:spPr>
        <p:txBody>
          <a:bodyPr vert="horz" lIns="91440" tIns="45720" rIns="91440" bIns="45720" rtlCol="0">
            <a:noAutofit/>
          </a:bodyPr>
          <a:lstStyle/>
          <a:p>
            <a:pPr marL="0" marR="0" algn="ctr">
              <a:lnSpc>
                <a:spcPct val="107000"/>
              </a:lnSpc>
              <a:spcAft>
                <a:spcPts val="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God would start by teaching His children the basics of love. He would do this by giving them laws to follow based on the natural moral law. Laws or precepts based on the natural law are ones that all people can understand if we use our reason (i.e., right reason).  </a:t>
            </a:r>
          </a:p>
          <a:p>
            <a:pPr marL="0" marR="0" algn="ctr">
              <a:lnSpc>
                <a:spcPct val="107000"/>
              </a:lnSpc>
              <a:spcAft>
                <a:spcPts val="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Aft>
                <a:spcPts val="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Because human beings are made in the image and likeness of God, destined to be His children, we have the ability to use reason to discern right and wrong, which is the basis for morality. Because of sin, we often need the help of God’s mercy and grace to align our reason with what is true, good, and beautiful</a:t>
            </a:r>
            <a:r>
              <a:rPr lang="en-US" sz="24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234515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1030660" y="216096"/>
            <a:ext cx="10130658" cy="646331"/>
          </a:xfrm>
          <a:prstGeom prst="rect">
            <a:avLst/>
          </a:prstGeom>
          <a:noFill/>
        </p:spPr>
        <p:txBody>
          <a:bodyPr wrap="none" rtlCol="0">
            <a:spAutoFit/>
          </a:bodyPr>
          <a:lstStyle/>
          <a:p>
            <a:pPr algn="ctr"/>
            <a:r>
              <a:rPr lang="en-US" sz="3600" dirty="0">
                <a:effectLst/>
                <a:latin typeface="Calibri" panose="020F0502020204030204" pitchFamily="34" charset="0"/>
                <a:ea typeface="Calibri" panose="020F0502020204030204" pitchFamily="34" charset="0"/>
                <a:cs typeface="Times New Roman" panose="02020603050405020304" pitchFamily="18" charset="0"/>
              </a:rPr>
              <a:t>WATCH: The Ten Commandments: God’s Law of Love </a:t>
            </a:r>
            <a:endParaRPr lang="es-MX" sz="7200" b="1" dirty="0">
              <a:solidFill>
                <a:schemeClr val="bg1"/>
              </a:solidFill>
            </a:endParaRPr>
          </a:p>
        </p:txBody>
      </p:sp>
      <p:sp>
        <p:nvSpPr>
          <p:cNvPr id="7" name="TextBox 6">
            <a:extLst>
              <a:ext uri="{FF2B5EF4-FFF2-40B4-BE49-F238E27FC236}">
                <a16:creationId xmlns:a16="http://schemas.microsoft.com/office/drawing/2014/main" id="{2EE2D86F-2015-D3D2-D744-D9273E4069A4}"/>
              </a:ext>
            </a:extLst>
          </p:cNvPr>
          <p:cNvSpPr txBox="1"/>
          <p:nvPr/>
        </p:nvSpPr>
        <p:spPr>
          <a:xfrm>
            <a:off x="2876659" y="6266352"/>
            <a:ext cx="6438682" cy="375552"/>
          </a:xfrm>
          <a:prstGeom prst="rect">
            <a:avLst/>
          </a:prstGeom>
          <a:noFill/>
        </p:spPr>
        <p:txBody>
          <a:bodyPr wrap="square" rtlCol="0">
            <a:spAutoFit/>
          </a:bodyPr>
          <a:lstStyle/>
          <a:p>
            <a:pPr marL="457200" marR="0" indent="457200">
              <a:lnSpc>
                <a:spcPct val="107000"/>
              </a:lnSpc>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https://www.youtube.com/watch?v=hZnzyr43nzI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Online Media 2" title="The Ten Commandments: God's Law of Love">
            <a:hlinkClick r:id="" action="ppaction://media"/>
            <a:extLst>
              <a:ext uri="{FF2B5EF4-FFF2-40B4-BE49-F238E27FC236}">
                <a16:creationId xmlns:a16="http://schemas.microsoft.com/office/drawing/2014/main" id="{FD91BCF0-ECC7-59B9-89F3-F7A259481441}"/>
              </a:ext>
            </a:extLst>
          </p:cNvPr>
          <p:cNvPicPr>
            <a:picLocks noRot="1" noChangeAspect="1"/>
          </p:cNvPicPr>
          <p:nvPr>
            <a:videoFile r:link="rId1"/>
          </p:nvPr>
        </p:nvPicPr>
        <p:blipFill>
          <a:blip r:embed="rId4"/>
          <a:stretch>
            <a:fillRect/>
          </a:stretch>
        </p:blipFill>
        <p:spPr>
          <a:xfrm>
            <a:off x="1757063" y="1410774"/>
            <a:ext cx="8401339" cy="4743046"/>
          </a:xfrm>
          <a:prstGeom prst="rect">
            <a:avLst/>
          </a:prstGeom>
        </p:spPr>
      </p:pic>
    </p:spTree>
    <p:extLst>
      <p:ext uri="{BB962C8B-B14F-4D97-AF65-F5344CB8AC3E}">
        <p14:creationId xmlns:p14="http://schemas.microsoft.com/office/powerpoint/2010/main" val="273605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holding a stone&#10;&#10;Description automatically generated">
            <a:extLst>
              <a:ext uri="{FF2B5EF4-FFF2-40B4-BE49-F238E27FC236}">
                <a16:creationId xmlns:a16="http://schemas.microsoft.com/office/drawing/2014/main" id="{DABFFC56-6F04-0646-C59C-26D9B4A89154}"/>
              </a:ext>
            </a:extLst>
          </p:cNvPr>
          <p:cNvPicPr>
            <a:picLocks noChangeAspect="1"/>
          </p:cNvPicPr>
          <p:nvPr/>
        </p:nvPicPr>
        <p:blipFill>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22561"/>
          <a:stretch/>
        </p:blipFill>
        <p:spPr>
          <a:xfrm>
            <a:off x="-9" y="957114"/>
            <a:ext cx="12192000" cy="5900886"/>
          </a:xfrm>
          <a:prstGeom prst="rect">
            <a:avLst/>
          </a:prstGeom>
        </p:spPr>
      </p:pic>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3773978" y="185319"/>
            <a:ext cx="4644028" cy="707886"/>
          </a:xfrm>
          <a:prstGeom prst="rect">
            <a:avLst/>
          </a:prstGeom>
          <a:noFill/>
        </p:spPr>
        <p:txBody>
          <a:bodyPr wrap="none" rtlCol="0">
            <a:spAutoFit/>
          </a:bodyPr>
          <a:lstStyle/>
          <a:p>
            <a:pPr algn="ctr"/>
            <a:r>
              <a:rPr lang="en-US" sz="3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READ: </a:t>
            </a:r>
            <a:r>
              <a:rPr lang="en-US" sz="4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Exodus 20:1-17</a:t>
            </a:r>
            <a:endParaRPr lang="es-MX" sz="5400" b="1" dirty="0">
              <a:solidFill>
                <a:srgbClr val="FF0000"/>
              </a:solidFill>
            </a:endParaRPr>
          </a:p>
        </p:txBody>
      </p:sp>
      <p:sp>
        <p:nvSpPr>
          <p:cNvPr id="8" name="TextBox 7">
            <a:extLst>
              <a:ext uri="{FF2B5EF4-FFF2-40B4-BE49-F238E27FC236}">
                <a16:creationId xmlns:a16="http://schemas.microsoft.com/office/drawing/2014/main" id="{F47FB6F4-CF33-2B0F-B7F4-853114ABD537}"/>
              </a:ext>
            </a:extLst>
          </p:cNvPr>
          <p:cNvSpPr txBox="1"/>
          <p:nvPr/>
        </p:nvSpPr>
        <p:spPr>
          <a:xfrm>
            <a:off x="1338606" y="957114"/>
            <a:ext cx="9475689" cy="6451446"/>
          </a:xfrm>
          <a:prstGeom prst="rect">
            <a:avLst/>
          </a:prstGeom>
          <a:noFill/>
        </p:spPr>
        <p:txBody>
          <a:bodyPr wrap="square" rtlCol="0">
            <a:spAutoFit/>
          </a:bodyPr>
          <a:lstStyle/>
          <a:p>
            <a:pPr marL="0" marR="0" algn="ctr">
              <a:lnSpc>
                <a:spcPct val="107000"/>
              </a:lnSpc>
              <a:spcAft>
                <a:spcPts val="800"/>
              </a:spcAft>
            </a:pPr>
            <a:r>
              <a:rPr lang="en-US" sz="4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_____________________________</a:t>
            </a:r>
          </a:p>
          <a:p>
            <a:pPr marL="0" marR="0" algn="ctr">
              <a:lnSpc>
                <a:spcPct val="107000"/>
              </a:lnSpc>
              <a:spcAft>
                <a:spcPts val="800"/>
              </a:spcAft>
            </a:pPr>
            <a:r>
              <a:rPr lang="en-US" sz="4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 am the Lord your God; </a:t>
            </a:r>
          </a:p>
          <a:p>
            <a:pPr marL="0" marR="0" algn="ctr">
              <a:lnSpc>
                <a:spcPct val="107000"/>
              </a:lnSpc>
              <a:spcAft>
                <a:spcPts val="800"/>
              </a:spcAft>
            </a:pPr>
            <a:r>
              <a:rPr lang="en-US" sz="4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you shall not </a:t>
            </a:r>
          </a:p>
          <a:p>
            <a:pPr marL="0" marR="0" algn="ctr">
              <a:lnSpc>
                <a:spcPct val="107000"/>
              </a:lnSpc>
              <a:spcAft>
                <a:spcPts val="800"/>
              </a:spcAft>
            </a:pPr>
            <a:r>
              <a:rPr lang="en-US" sz="4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have strange gods before me.</a:t>
            </a:r>
          </a:p>
          <a:p>
            <a:pPr marL="0" marR="0" algn="ctr">
              <a:lnSpc>
                <a:spcPct val="107000"/>
              </a:lnSpc>
              <a:spcAft>
                <a:spcPts val="800"/>
              </a:spcAft>
            </a:pPr>
            <a:r>
              <a:rPr lang="en-US" sz="4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_______________________________</a:t>
            </a:r>
            <a:endParaRPr lang="en-US" sz="4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gn="ctr">
              <a:lnSpc>
                <a:spcPct val="107000"/>
              </a:lnSpc>
            </a:pPr>
            <a:r>
              <a:rPr lang="en-US" sz="2600" i="1" dirty="0">
                <a:effectLst/>
                <a:latin typeface="Calibri" panose="020F0502020204030204" pitchFamily="34" charset="0"/>
                <a:ea typeface="Calibri" panose="020F0502020204030204" pitchFamily="34" charset="0"/>
                <a:cs typeface="Times New Roman" panose="02020603050405020304" pitchFamily="18" charset="0"/>
              </a:rPr>
              <a:t>Make a list of special things you have displayed in your homes that show who you are.                                                                                                          </a:t>
            </a:r>
          </a:p>
          <a:p>
            <a:pPr marR="0" lvl="0" algn="ctr">
              <a:lnSpc>
                <a:spcPct val="107000"/>
              </a:lnSpc>
              <a:spcAft>
                <a:spcPts val="800"/>
              </a:spcAft>
            </a:pPr>
            <a:r>
              <a:rPr lang="en-US" sz="2600" i="1" dirty="0">
                <a:effectLst/>
                <a:latin typeface="Calibri" panose="020F0502020204030204" pitchFamily="34" charset="0"/>
                <a:ea typeface="Calibri" panose="020F0502020204030204" pitchFamily="34" charset="0"/>
                <a:cs typeface="Times New Roman" panose="02020603050405020304" pitchFamily="18" charset="0"/>
              </a:rPr>
              <a:t>For example: Do you have sports or music posters, pictures of                                               family members or friends?</a:t>
            </a:r>
          </a:p>
          <a:p>
            <a:endParaRPr lang="en-US" dirty="0"/>
          </a:p>
        </p:txBody>
      </p:sp>
    </p:spTree>
    <p:extLst>
      <p:ext uri="{BB962C8B-B14F-4D97-AF65-F5344CB8AC3E}">
        <p14:creationId xmlns:p14="http://schemas.microsoft.com/office/powerpoint/2010/main" val="217702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8">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8">
                                            <p:txEl>
                                              <p:pRg st="1" end="1"/>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p:cTn id="13"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8">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8">
                                            <p:txEl>
                                              <p:pRg st="2" end="2"/>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p:cTn id="19" dur="10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8">
                                            <p:txEl>
                                              <p:pRg st="3" end="3"/>
                                            </p:txEl>
                                          </p:spTgt>
                                        </p:tgtEl>
                                        <p:attrNameLst>
                                          <p:attrName>ppt_h</p:attrName>
                                        </p:attrNameLst>
                                      </p:cBhvr>
                                      <p:tavLst>
                                        <p:tav tm="0">
                                          <p:val>
                                            <p:fltVal val="0"/>
                                          </p:val>
                                        </p:tav>
                                        <p:tav tm="100000">
                                          <p:val>
                                            <p:strVal val="#ppt_h"/>
                                          </p:val>
                                        </p:tav>
                                      </p:tavLst>
                                    </p:anim>
                                    <p:anim calcmode="lin" valueType="num">
                                      <p:cBhvr>
                                        <p:cTn id="21" dur="1000" fill="hold"/>
                                        <p:tgtEl>
                                          <p:spTgt spid="8">
                                            <p:txEl>
                                              <p:pRg st="3" end="3"/>
                                            </p:txEl>
                                          </p:spTgt>
                                        </p:tgtEl>
                                        <p:attrNameLst>
                                          <p:attrName>style.rotation</p:attrName>
                                        </p:attrNameLst>
                                      </p:cBhvr>
                                      <p:tavLst>
                                        <p:tav tm="0">
                                          <p:val>
                                            <p:fltVal val="90"/>
                                          </p:val>
                                        </p:tav>
                                        <p:tav tm="100000">
                                          <p:val>
                                            <p:fltVal val="0"/>
                                          </p:val>
                                        </p:tav>
                                      </p:tavLst>
                                    </p:anim>
                                    <p:animEffect transition="in" filter="fade">
                                      <p:cBhvr>
                                        <p:cTn id="22" dur="1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1000"/>
                                        <p:tgtEl>
                                          <p:spTgt spid="8">
                                            <p:txEl>
                                              <p:pRg st="5" end="5"/>
                                            </p:txEl>
                                          </p:spTgt>
                                        </p:tgtEl>
                                      </p:cBhvr>
                                    </p:animEffect>
                                    <p:anim calcmode="lin" valueType="num">
                                      <p:cBhvr>
                                        <p:cTn id="28"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8">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fade">
                                      <p:cBhvr>
                                        <p:cTn id="32" dur="1000"/>
                                        <p:tgtEl>
                                          <p:spTgt spid="8">
                                            <p:txEl>
                                              <p:pRg st="6" end="6"/>
                                            </p:txEl>
                                          </p:spTgt>
                                        </p:tgtEl>
                                      </p:cBhvr>
                                    </p:animEffect>
                                    <p:anim calcmode="lin" valueType="num">
                                      <p:cBhvr>
                                        <p:cTn id="33"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68447-8AF4-4D76-59BC-CB72A6ECB9CF}"/>
            </a:ext>
          </a:extLst>
        </p:cNvPr>
        <p:cNvGrpSpPr/>
        <p:nvPr/>
      </p:nvGrpSpPr>
      <p:grpSpPr>
        <a:xfrm>
          <a:off x="0" y="0"/>
          <a:ext cx="0" cy="0"/>
          <a:chOff x="0" y="0"/>
          <a:chExt cx="0" cy="0"/>
        </a:xfrm>
      </p:grpSpPr>
      <p:pic>
        <p:nvPicPr>
          <p:cNvPr id="2" name="Picture 1" descr="A person holding a stone&#10;&#10;Description automatically generated">
            <a:extLst>
              <a:ext uri="{FF2B5EF4-FFF2-40B4-BE49-F238E27FC236}">
                <a16:creationId xmlns:a16="http://schemas.microsoft.com/office/drawing/2014/main" id="{EDC6AD9C-D0A8-9049-247B-A07842BE23A6}"/>
              </a:ext>
            </a:extLst>
          </p:cNvPr>
          <p:cNvPicPr>
            <a:picLocks noChangeAspect="1"/>
          </p:cNvPicPr>
          <p:nvPr/>
        </p:nvPicPr>
        <p:blipFill>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22561"/>
          <a:stretch/>
        </p:blipFill>
        <p:spPr>
          <a:xfrm>
            <a:off x="-9" y="957114"/>
            <a:ext cx="12192000" cy="5900886"/>
          </a:xfrm>
          <a:prstGeom prst="rect">
            <a:avLst/>
          </a:prstGeom>
        </p:spPr>
      </p:pic>
      <p:sp>
        <p:nvSpPr>
          <p:cNvPr id="5" name="Rectangle 4">
            <a:extLst>
              <a:ext uri="{FF2B5EF4-FFF2-40B4-BE49-F238E27FC236}">
                <a16:creationId xmlns:a16="http://schemas.microsoft.com/office/drawing/2014/main" id="{5E2F93B6-33A4-D0F2-9F30-F06525FC704F}"/>
              </a:ext>
            </a:extLst>
          </p:cNvPr>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a:extLst>
              <a:ext uri="{FF2B5EF4-FFF2-40B4-BE49-F238E27FC236}">
                <a16:creationId xmlns:a16="http://schemas.microsoft.com/office/drawing/2014/main" id="{3082C0E1-4E5D-5092-8B35-715D5DA26001}"/>
              </a:ext>
            </a:extLst>
          </p:cNvPr>
          <p:cNvSpPr txBox="1"/>
          <p:nvPr/>
        </p:nvSpPr>
        <p:spPr>
          <a:xfrm>
            <a:off x="3773978" y="185319"/>
            <a:ext cx="4644028" cy="707886"/>
          </a:xfrm>
          <a:prstGeom prst="rect">
            <a:avLst/>
          </a:prstGeom>
          <a:noFill/>
        </p:spPr>
        <p:txBody>
          <a:bodyPr wrap="none" rtlCol="0">
            <a:spAutoFit/>
          </a:bodyPr>
          <a:lstStyle/>
          <a:p>
            <a:pPr algn="ctr"/>
            <a:r>
              <a:rPr lang="en-US" sz="3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READ: </a:t>
            </a:r>
            <a:r>
              <a:rPr lang="en-US" sz="4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Exodus 20:1-17</a:t>
            </a:r>
            <a:endParaRPr lang="es-MX" sz="5400" b="1" dirty="0">
              <a:solidFill>
                <a:srgbClr val="FF0000"/>
              </a:solidFill>
            </a:endParaRPr>
          </a:p>
        </p:txBody>
      </p:sp>
      <p:sp>
        <p:nvSpPr>
          <p:cNvPr id="8" name="TextBox 7">
            <a:extLst>
              <a:ext uri="{FF2B5EF4-FFF2-40B4-BE49-F238E27FC236}">
                <a16:creationId xmlns:a16="http://schemas.microsoft.com/office/drawing/2014/main" id="{13DF906E-8A4A-C71B-0B75-D37CB32B5EAF}"/>
              </a:ext>
            </a:extLst>
          </p:cNvPr>
          <p:cNvSpPr txBox="1"/>
          <p:nvPr/>
        </p:nvSpPr>
        <p:spPr>
          <a:xfrm>
            <a:off x="-18" y="1078524"/>
            <a:ext cx="12307842" cy="6089488"/>
          </a:xfrm>
          <a:prstGeom prst="rect">
            <a:avLst/>
          </a:prstGeom>
          <a:noFill/>
        </p:spPr>
        <p:txBody>
          <a:bodyPr wrap="square" rtlCol="0">
            <a:spAutoFit/>
          </a:bodyPr>
          <a:lstStyle/>
          <a:p>
            <a:pPr algn="ctr">
              <a:lnSpc>
                <a:spcPct val="107000"/>
              </a:lnSpc>
              <a:spcAft>
                <a:spcPts val="800"/>
              </a:spcAft>
            </a:pPr>
            <a:r>
              <a:rPr lang="en-US" sz="4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_____________________________</a:t>
            </a:r>
          </a:p>
          <a:p>
            <a:pPr algn="ctr">
              <a:lnSpc>
                <a:spcPct val="107000"/>
              </a:lnSpc>
              <a:spcAft>
                <a:spcPts val="800"/>
              </a:spcAft>
            </a:pPr>
            <a:r>
              <a:rPr lang="en-US" sz="4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I am the Lord your God; </a:t>
            </a:r>
          </a:p>
          <a:p>
            <a:pPr algn="ctr">
              <a:lnSpc>
                <a:spcPct val="107000"/>
              </a:lnSpc>
              <a:spcAft>
                <a:spcPts val="800"/>
              </a:spcAft>
            </a:pPr>
            <a:r>
              <a:rPr lang="en-US" sz="4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you shall not </a:t>
            </a:r>
          </a:p>
          <a:p>
            <a:pPr algn="ctr">
              <a:lnSpc>
                <a:spcPct val="107000"/>
              </a:lnSpc>
              <a:spcAft>
                <a:spcPts val="800"/>
              </a:spcAft>
            </a:pPr>
            <a:r>
              <a:rPr lang="en-US" sz="4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have strange gods before me.</a:t>
            </a:r>
          </a:p>
          <a:p>
            <a:pPr algn="ctr">
              <a:lnSpc>
                <a:spcPct val="107000"/>
              </a:lnSpc>
              <a:spcAft>
                <a:spcPts val="800"/>
              </a:spcAft>
            </a:pPr>
            <a:r>
              <a:rPr lang="en-US" sz="4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_______________________________</a:t>
            </a:r>
          </a:p>
          <a:p>
            <a:pPr marL="510540" marR="0" algn="ctr">
              <a:lnSpc>
                <a:spcPct val="107000"/>
              </a:lnSpc>
            </a:pPr>
            <a:r>
              <a:rPr lang="en-US" sz="2200" i="1" dirty="0">
                <a:effectLst/>
                <a:latin typeface="Calibri" panose="020F0502020204030204" pitchFamily="34" charset="0"/>
                <a:ea typeface="Calibri" panose="020F0502020204030204" pitchFamily="34" charset="0"/>
                <a:cs typeface="Times New Roman" panose="02020603050405020304" pitchFamily="18" charset="0"/>
              </a:rPr>
              <a:t>Now list special or holy items that you have in your home that show </a:t>
            </a:r>
          </a:p>
          <a:p>
            <a:pPr marL="510540" marR="0" algn="ctr">
              <a:lnSpc>
                <a:spcPct val="107000"/>
              </a:lnSpc>
            </a:pPr>
            <a:r>
              <a:rPr lang="en-US" sz="2200" i="1" dirty="0">
                <a:effectLst/>
                <a:latin typeface="Calibri" panose="020F0502020204030204" pitchFamily="34" charset="0"/>
                <a:ea typeface="Calibri" panose="020F0502020204030204" pitchFamily="34" charset="0"/>
                <a:cs typeface="Times New Roman" panose="02020603050405020304" pitchFamily="18" charset="0"/>
              </a:rPr>
              <a:t>who your family is as children of God.</a:t>
            </a:r>
          </a:p>
          <a:p>
            <a:pPr marL="342900" marR="0" lvl="0" indent="-342900" algn="ctr">
              <a:lnSpc>
                <a:spcPct val="107000"/>
              </a:lnSpc>
              <a:buFont typeface="Wingdings" panose="05000000000000000000" pitchFamily="2" charset="2"/>
              <a:buChar char=""/>
            </a:pPr>
            <a:r>
              <a:rPr lang="en-US" sz="2200" i="1" dirty="0">
                <a:effectLst/>
                <a:latin typeface="Calibri" panose="020F0502020204030204" pitchFamily="34" charset="0"/>
                <a:ea typeface="Calibri" panose="020F0502020204030204" pitchFamily="34" charset="0"/>
                <a:cs typeface="Times New Roman" panose="02020603050405020304" pitchFamily="18" charset="0"/>
              </a:rPr>
              <a:t>What in your home shows that your family keeps the First Commandment by loving God who created us and loves us?</a:t>
            </a:r>
          </a:p>
          <a:p>
            <a:pPr marL="342900" marR="0" lvl="0" indent="-342900" algn="ctr">
              <a:lnSpc>
                <a:spcPct val="107000"/>
              </a:lnSpc>
              <a:spcAft>
                <a:spcPts val="800"/>
              </a:spcAft>
              <a:buFont typeface="Wingdings" panose="05000000000000000000" pitchFamily="2" charset="2"/>
              <a:buChar char=""/>
            </a:pPr>
            <a:r>
              <a:rPr lang="en-US" sz="2200" i="1" dirty="0">
                <a:effectLst/>
                <a:latin typeface="Calibri" panose="020F0502020204030204" pitchFamily="34" charset="0"/>
                <a:ea typeface="Calibri" panose="020F0502020204030204" pitchFamily="34" charset="0"/>
                <a:cs typeface="Times New Roman" panose="02020603050405020304" pitchFamily="18" charset="0"/>
              </a:rPr>
              <a:t>What shows that God has first place in your family life?  </a:t>
            </a:r>
            <a:r>
              <a:rPr lang="en-US" sz="1200" dirty="0">
                <a:effectLst/>
                <a:latin typeface="Calibri" panose="020F0502020204030204" pitchFamily="34" charset="0"/>
                <a:ea typeface="Calibri" panose="020F0502020204030204" pitchFamily="34" charset="0"/>
                <a:cs typeface="Times New Roman" panose="02020603050405020304" pitchFamily="18" charset="0"/>
              </a:rPr>
              <a:t>Adapted from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www.catechist.com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9341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8">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8">
                                            <p:txEl>
                                              <p:pRg st="1" end="1"/>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p:cTn id="13"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8">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8">
                                            <p:txEl>
                                              <p:pRg st="2" end="2"/>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p:cTn id="19" dur="10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8">
                                            <p:txEl>
                                              <p:pRg st="3" end="3"/>
                                            </p:txEl>
                                          </p:spTgt>
                                        </p:tgtEl>
                                        <p:attrNameLst>
                                          <p:attrName>ppt_h</p:attrName>
                                        </p:attrNameLst>
                                      </p:cBhvr>
                                      <p:tavLst>
                                        <p:tav tm="0">
                                          <p:val>
                                            <p:fltVal val="0"/>
                                          </p:val>
                                        </p:tav>
                                        <p:tav tm="100000">
                                          <p:val>
                                            <p:strVal val="#ppt_h"/>
                                          </p:val>
                                        </p:tav>
                                      </p:tavLst>
                                    </p:anim>
                                    <p:anim calcmode="lin" valueType="num">
                                      <p:cBhvr>
                                        <p:cTn id="21" dur="1000" fill="hold"/>
                                        <p:tgtEl>
                                          <p:spTgt spid="8">
                                            <p:txEl>
                                              <p:pRg st="3" end="3"/>
                                            </p:txEl>
                                          </p:spTgt>
                                        </p:tgtEl>
                                        <p:attrNameLst>
                                          <p:attrName>style.rotation</p:attrName>
                                        </p:attrNameLst>
                                      </p:cBhvr>
                                      <p:tavLst>
                                        <p:tav tm="0">
                                          <p:val>
                                            <p:fltVal val="90"/>
                                          </p:val>
                                        </p:tav>
                                        <p:tav tm="100000">
                                          <p:val>
                                            <p:fltVal val="0"/>
                                          </p:val>
                                        </p:tav>
                                      </p:tavLst>
                                    </p:anim>
                                    <p:animEffect transition="in" filter="fade">
                                      <p:cBhvr>
                                        <p:cTn id="22" dur="1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1000"/>
                                        <p:tgtEl>
                                          <p:spTgt spid="8">
                                            <p:txEl>
                                              <p:pRg st="5" end="5"/>
                                            </p:txEl>
                                          </p:spTgt>
                                        </p:tgtEl>
                                      </p:cBhvr>
                                    </p:animEffect>
                                    <p:anim calcmode="lin" valueType="num">
                                      <p:cBhvr>
                                        <p:cTn id="28"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8">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fade">
                                      <p:cBhvr>
                                        <p:cTn id="32" dur="1000"/>
                                        <p:tgtEl>
                                          <p:spTgt spid="8">
                                            <p:txEl>
                                              <p:pRg st="6" end="6"/>
                                            </p:txEl>
                                          </p:spTgt>
                                        </p:tgtEl>
                                      </p:cBhvr>
                                    </p:animEffect>
                                    <p:anim calcmode="lin" valueType="num">
                                      <p:cBhvr>
                                        <p:cTn id="33"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fade">
                                      <p:cBhvr>
                                        <p:cTn id="37" dur="1000"/>
                                        <p:tgtEl>
                                          <p:spTgt spid="8">
                                            <p:txEl>
                                              <p:pRg st="7" end="7"/>
                                            </p:txEl>
                                          </p:spTgt>
                                        </p:tgtEl>
                                      </p:cBhvr>
                                    </p:animEffect>
                                    <p:anim calcmode="lin" valueType="num">
                                      <p:cBhvr>
                                        <p:cTn id="38"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8">
                                            <p:txEl>
                                              <p:pRg st="7" end="7"/>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8">
                                            <p:txEl>
                                              <p:pRg st="8" end="8"/>
                                            </p:txEl>
                                          </p:spTgt>
                                        </p:tgtEl>
                                        <p:attrNameLst>
                                          <p:attrName>style.visibility</p:attrName>
                                        </p:attrNameLst>
                                      </p:cBhvr>
                                      <p:to>
                                        <p:strVal val="visible"/>
                                      </p:to>
                                    </p:set>
                                    <p:animEffect transition="in" filter="fade">
                                      <p:cBhvr>
                                        <p:cTn id="42" dur="1000"/>
                                        <p:tgtEl>
                                          <p:spTgt spid="8">
                                            <p:txEl>
                                              <p:pRg st="8" end="8"/>
                                            </p:txEl>
                                          </p:spTgt>
                                        </p:tgtEl>
                                      </p:cBhvr>
                                    </p:animEffect>
                                    <p:anim calcmode="lin" valueType="num">
                                      <p:cBhvr>
                                        <p:cTn id="43"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C448FA1-A8F5-B5F3-F9BB-182E4BFFD1FB}"/>
            </a:ext>
          </a:extLst>
        </p:cNvPr>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sitting on a couch&#10;&#10;Description automatically generated">
            <a:extLst>
              <a:ext uri="{FF2B5EF4-FFF2-40B4-BE49-F238E27FC236}">
                <a16:creationId xmlns:a16="http://schemas.microsoft.com/office/drawing/2014/main" id="{F8863222-8C6C-6F5F-C514-0F7706531474}"/>
              </a:ext>
            </a:extLst>
          </p:cNvPr>
          <p:cNvPicPr>
            <a:picLocks noChangeAspect="1"/>
          </p:cNvPicPr>
          <p:nvPr/>
        </p:nvPicPr>
        <p:blipFill>
          <a:blip r:embed="rId2">
            <a:extLst>
              <a:ext uri="{28A0092B-C50C-407E-A947-70E740481C1C}">
                <a14:useLocalDpi xmlns:a14="http://schemas.microsoft.com/office/drawing/2010/main" val="0"/>
              </a:ext>
            </a:extLst>
          </a:blip>
          <a:srcRect l="19015" r="1674"/>
          <a:stretch/>
        </p:blipFill>
        <p:spPr>
          <a:xfrm>
            <a:off x="2522356" y="10"/>
            <a:ext cx="9669642" cy="6857990"/>
          </a:xfrm>
          <a:prstGeom prst="rect">
            <a:avLst/>
          </a:prstGeom>
        </p:spPr>
      </p:pic>
      <p:sp>
        <p:nvSpPr>
          <p:cNvPr id="36" name="Rectangle 3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9371463-0DAD-F6D8-054E-C340C707E897}"/>
              </a:ext>
            </a:extLst>
          </p:cNvPr>
          <p:cNvSpPr txBox="1"/>
          <p:nvPr/>
        </p:nvSpPr>
        <p:spPr>
          <a:xfrm>
            <a:off x="850391" y="-8767"/>
            <a:ext cx="4542489" cy="163639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dirty="0">
                <a:effectLst/>
                <a:latin typeface="+mj-lt"/>
                <a:ea typeface="+mj-ea"/>
                <a:cs typeface="+mj-cs"/>
              </a:rPr>
              <a:t>MISSION ACTIVITY</a:t>
            </a:r>
            <a:endParaRPr lang="en-US" sz="4000" b="1" dirty="0">
              <a:latin typeface="+mj-lt"/>
              <a:ea typeface="+mj-ea"/>
              <a:cs typeface="+mj-cs"/>
            </a:endParaRPr>
          </a:p>
        </p:txBody>
      </p:sp>
      <p:sp>
        <p:nvSpPr>
          <p:cNvPr id="4" name="TextBox 3">
            <a:extLst>
              <a:ext uri="{FF2B5EF4-FFF2-40B4-BE49-F238E27FC236}">
                <a16:creationId xmlns:a16="http://schemas.microsoft.com/office/drawing/2014/main" id="{7853F4F2-006F-EBCC-BBE5-2B02E6B18BD6}"/>
              </a:ext>
            </a:extLst>
          </p:cNvPr>
          <p:cNvSpPr txBox="1"/>
          <p:nvPr/>
        </p:nvSpPr>
        <p:spPr>
          <a:xfrm>
            <a:off x="393192" y="1261872"/>
            <a:ext cx="5882917" cy="5409091"/>
          </a:xfrm>
          <a:prstGeom prst="rect">
            <a:avLst/>
          </a:prstGeom>
        </p:spPr>
        <p:txBody>
          <a:bodyPr vert="horz" lIns="91440" tIns="45720" rIns="91440" bIns="45720" rtlCol="0">
            <a:normAutofit lnSpcReduction="10000"/>
          </a:bodyPr>
          <a:lstStyle/>
          <a:p>
            <a:pPr marR="0" algn="ctr">
              <a:lnSpc>
                <a:spcPct val="90000"/>
              </a:lnSpc>
              <a:spcAft>
                <a:spcPts val="800"/>
              </a:spcAft>
            </a:pPr>
            <a:r>
              <a:rPr lang="en-US" sz="2400" b="1" dirty="0">
                <a:effectLst/>
              </a:rPr>
              <a:t>Your Family At-Home Mission is to:</a:t>
            </a:r>
          </a:p>
          <a:p>
            <a:pPr marL="342900" marR="0" lvl="0" indent="-228600">
              <a:lnSpc>
                <a:spcPct val="90000"/>
              </a:lnSpc>
              <a:buFont typeface="Arial" panose="020B0604020202020204" pitchFamily="34" charset="0"/>
              <a:buChar char="•"/>
            </a:pPr>
            <a:endParaRPr lang="en-US" sz="2000" dirty="0">
              <a:effectLst/>
            </a:endParaRPr>
          </a:p>
          <a:p>
            <a:pPr marL="342900" marR="0" lvl="0" indent="-228600">
              <a:lnSpc>
                <a:spcPct val="90000"/>
              </a:lnSpc>
              <a:buFont typeface="Arial" panose="020B0604020202020204" pitchFamily="34" charset="0"/>
              <a:buChar char="•"/>
            </a:pPr>
            <a:r>
              <a:rPr lang="en-US" sz="2000" dirty="0">
                <a:effectLst/>
              </a:rPr>
              <a:t>Watch the videos about the Ten Commandments </a:t>
            </a:r>
          </a:p>
          <a:p>
            <a:pPr marL="114300" marR="0" lvl="0">
              <a:lnSpc>
                <a:spcPct val="90000"/>
              </a:lnSpc>
            </a:pPr>
            <a:endParaRPr lang="en-US" sz="2000" dirty="0">
              <a:effectLst/>
            </a:endParaRPr>
          </a:p>
          <a:p>
            <a:pPr marL="342900" marR="0" lvl="0" indent="-228600">
              <a:lnSpc>
                <a:spcPct val="90000"/>
              </a:lnSpc>
              <a:buFont typeface="Arial" panose="020B0604020202020204" pitchFamily="34" charset="0"/>
              <a:buChar char="•"/>
            </a:pPr>
            <a:r>
              <a:rPr lang="en-US" sz="2000" dirty="0">
                <a:effectLst/>
              </a:rPr>
              <a:t>Choose a special or holy item from your home that shows who your family is as children of God and that your family keeps the First Commandment by loving God who created us and loves us. </a:t>
            </a:r>
          </a:p>
          <a:p>
            <a:pPr marL="114300" marR="0" lvl="0">
              <a:lnSpc>
                <a:spcPct val="90000"/>
              </a:lnSpc>
            </a:pPr>
            <a:endParaRPr lang="en-US" sz="2000" dirty="0">
              <a:effectLst/>
            </a:endParaRPr>
          </a:p>
          <a:p>
            <a:pPr marL="342900" marR="0" lvl="0" indent="-228600">
              <a:lnSpc>
                <a:spcPct val="90000"/>
              </a:lnSpc>
              <a:buFont typeface="Arial" panose="020B0604020202020204" pitchFamily="34" charset="0"/>
              <a:buChar char="•"/>
            </a:pPr>
            <a:r>
              <a:rPr lang="en-US" sz="2000" dirty="0">
                <a:effectLst/>
              </a:rPr>
              <a:t>Bring that item or a picture of the item to share at the Week 3 gathering. </a:t>
            </a:r>
          </a:p>
          <a:p>
            <a:pPr marL="114300" marR="0" lvl="0">
              <a:lnSpc>
                <a:spcPct val="90000"/>
              </a:lnSpc>
            </a:pPr>
            <a:endParaRPr lang="en-US" sz="2000" dirty="0">
              <a:effectLst/>
            </a:endParaRPr>
          </a:p>
          <a:p>
            <a:pPr marL="342900" marR="0" lvl="0" indent="-228600">
              <a:lnSpc>
                <a:spcPct val="90000"/>
              </a:lnSpc>
              <a:buFont typeface="Arial" panose="020B0604020202020204" pitchFamily="34" charset="0"/>
              <a:buChar char="•"/>
            </a:pPr>
            <a:r>
              <a:rPr lang="en-US" sz="2000" dirty="0">
                <a:effectLst/>
              </a:rPr>
              <a:t>Consider going to the Sacrament of Reconciliation as a family to receive grace to live God’s laws of love! </a:t>
            </a:r>
          </a:p>
          <a:p>
            <a:pPr marL="114300" marR="0" lvl="0">
              <a:lnSpc>
                <a:spcPct val="90000"/>
              </a:lnSpc>
            </a:pPr>
            <a:endParaRPr lang="en-US" sz="2000" dirty="0">
              <a:effectLst/>
            </a:endParaRPr>
          </a:p>
          <a:p>
            <a:pPr marL="342900" marR="0" lvl="0" indent="-228600">
              <a:lnSpc>
                <a:spcPct val="90000"/>
              </a:lnSpc>
              <a:spcAft>
                <a:spcPts val="800"/>
              </a:spcAft>
              <a:buFont typeface="Arial" panose="020B0604020202020204" pitchFamily="34" charset="0"/>
              <a:buChar char="•"/>
            </a:pPr>
            <a:r>
              <a:rPr lang="en-US" sz="2000" dirty="0">
                <a:effectLst/>
              </a:rPr>
              <a:t>Gather as a family around your home altar and thank God for loving your family by praying a decade of the Rosary.</a:t>
            </a:r>
          </a:p>
        </p:txBody>
      </p:sp>
    </p:spTree>
    <p:extLst>
      <p:ext uri="{BB962C8B-B14F-4D97-AF65-F5344CB8AC3E}">
        <p14:creationId xmlns:p14="http://schemas.microsoft.com/office/powerpoint/2010/main" val="13890807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20741</TotalTime>
  <Words>831</Words>
  <Application>Microsoft Office PowerPoint</Application>
  <PresentationFormat>Widescreen</PresentationFormat>
  <Paragraphs>66</Paragraphs>
  <Slides>10</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Acumin Pro</vt:lpstr>
      <vt:lpstr>Antenna Black</vt: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Oppermann</dc:creator>
  <cp:lastModifiedBy>Patrick Metts, LPC</cp:lastModifiedBy>
  <cp:revision>136</cp:revision>
  <dcterms:created xsi:type="dcterms:W3CDTF">2021-11-19T16:04:10Z</dcterms:created>
  <dcterms:modified xsi:type="dcterms:W3CDTF">2025-01-22T14:35:06Z</dcterms:modified>
</cp:coreProperties>
</file>