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59" r:id="rId4"/>
    <p:sldId id="271" r:id="rId5"/>
    <p:sldId id="260" r:id="rId6"/>
    <p:sldId id="281" r:id="rId7"/>
    <p:sldId id="262" r:id="rId8"/>
    <p:sldId id="279" r:id="rId9"/>
    <p:sldId id="282" r:id="rId10"/>
    <p:sldId id="291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569"/>
    <a:srgbClr val="CC3300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D7026-9783-4314-95E7-A383C4359690}" v="55" dt="2023-11-03T14:39:28.977"/>
    <p1510:client id="{A4BA6ADF-3945-481A-9F98-09BC1F1EADAE}" v="496" dt="2023-11-03T14:58:21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MSiHGTBdGk" TargetMode="External"/><Relationship Id="rId4" Type="http://schemas.openxmlformats.org/officeDocument/2006/relationships/hyperlink" Target="https://youtu.be/TMSiHGTBdG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ILSVN1hgE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40" b="31085"/>
          <a:stretch/>
        </p:blipFill>
        <p:spPr>
          <a:xfrm>
            <a:off x="-2" y="-95794"/>
            <a:ext cx="12192000" cy="7585166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3840" y="4600490"/>
            <a:ext cx="11704319" cy="1135659"/>
          </a:xfrm>
          <a:noFill/>
          <a:ln w="19050">
            <a:noFill/>
          </a:ln>
        </p:spPr>
        <p:txBody>
          <a:bodyPr>
            <a:noAutofit/>
          </a:bodyPr>
          <a:lstStyle/>
          <a:p>
            <a:r>
              <a:rPr lang="es-MX" sz="3200" b="1"/>
              <a:t>EL AMOR SALVADOR DE DIOS POR NOSOTROS: LA LITURGIA Y LOS SIETE SACRAMENTOS </a:t>
            </a:r>
            <a:endParaRPr lang="en-US" sz="3200" b="1" i="1"/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692869" y="5038585"/>
            <a:ext cx="10434551" cy="766008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/>
          </a:p>
          <a:p>
            <a:r>
              <a:rPr lang="es-MX" sz="3200" b="1"/>
              <a:t>LOS SACRAMENTOS DE INICIACIÓN CRISTIANA: EUCARISTÍA </a:t>
            </a:r>
            <a:endParaRPr lang="en-US" sz="3200" b="1">
              <a:latin typeface="Antenna Black" panose="02000505000000020004" pitchFamily="2" charset="0"/>
            </a:endParaRPr>
          </a:p>
        </p:txBody>
      </p:sp>
      <p:pic>
        <p:nvPicPr>
          <p:cNvPr id="6" name="Picture 5" descr="page1image1042915136">
            <a:extLst>
              <a:ext uri="{FF2B5EF4-FFF2-40B4-BE49-F238E27FC236}">
                <a16:creationId xmlns:a16="http://schemas.microsoft.com/office/drawing/2014/main" id="{85348F7E-BE8E-3D10-D516-AC7E2999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88" y="66694"/>
            <a:ext cx="6488396" cy="21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8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0363" y="221044"/>
            <a:ext cx="858744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i="1">
                <a:solidFill>
                  <a:schemeClr val="bg1"/>
                </a:solidFill>
              </a:rPr>
              <a:t>   </a:t>
            </a:r>
            <a:r>
              <a:rPr lang="en-US" sz="3600" i="1" err="1">
                <a:solidFill>
                  <a:schemeClr val="bg1"/>
                </a:solidFill>
              </a:rPr>
              <a:t>Esperando</a:t>
            </a:r>
            <a:r>
              <a:rPr lang="en-US" sz="3600" i="1">
                <a:solidFill>
                  <a:schemeClr val="bg1"/>
                </a:solidFill>
              </a:rPr>
              <a:t> a Jesús- </a:t>
            </a:r>
            <a:r>
              <a:rPr lang="en-US" sz="3600" i="1" err="1">
                <a:solidFill>
                  <a:schemeClr val="bg1"/>
                </a:solidFill>
              </a:rPr>
              <a:t>Oración</a:t>
            </a:r>
            <a:r>
              <a:rPr lang="en-US" sz="3600" i="1">
                <a:solidFill>
                  <a:schemeClr val="bg1"/>
                </a:solidFill>
              </a:rPr>
              <a:t> de Adviento</a:t>
            </a:r>
          </a:p>
          <a:p>
            <a:pPr algn="ctr"/>
            <a:endParaRPr lang="es-MX" sz="36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389" y="1250482"/>
            <a:ext cx="6294728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000"/>
          </a:p>
          <a:p>
            <a:pPr algn="ctr"/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Mi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corazón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está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latiendo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,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lleno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de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alegría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,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esperando</a:t>
            </a:r>
            <a:endParaRPr lang="en-US" i="1" err="1">
              <a:cs typeface="Calibri"/>
            </a:endParaRPr>
          </a:p>
          <a:p>
            <a:pPr algn="ctr"/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al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bebé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de María. </a:t>
            </a:r>
            <a:endParaRPr lang="en-US" i="1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Porque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con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este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niño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,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abrazamos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con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pasión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al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nacimiento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de la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gracia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más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preciosa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de Dios. </a:t>
            </a:r>
            <a:endParaRPr lang="en-US" i="1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¡Niño Jesús, pronto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por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venir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!</a:t>
            </a:r>
            <a:endParaRPr lang="en-US" i="1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 Para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nosotros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viene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el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Prometido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. </a:t>
            </a:r>
            <a:endParaRPr lang="en-US" i="1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Niño Jesús,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Hijo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de Dios,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tú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serás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el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Elegido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para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guiar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a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nuestro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rebaño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a la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salvación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. </a:t>
            </a:r>
            <a:endParaRPr lang="en-US" i="1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Nuestra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vida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eterna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nos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espera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. </a:t>
            </a:r>
            <a:endParaRPr lang="en-US" i="1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El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nacimiento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de Jesús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nos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acerca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a Las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santas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puertas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del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cielo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. </a:t>
            </a:r>
            <a:endParaRPr lang="en-US" i="1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Canta con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legría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, y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cuenta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los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días,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porque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pronto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vendrá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,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el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Señor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Alégrense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de que Jesús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llegará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pronto,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el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Mesías y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nuestra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</a:t>
            </a:r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fe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 viva. </a:t>
            </a:r>
            <a:endParaRPr lang="en-US" i="1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endParaRPr lang="en-US" sz="2000" i="1">
              <a:solidFill>
                <a:srgbClr val="8B2569"/>
              </a:solidFill>
              <a:ea typeface="+mn-lt"/>
              <a:cs typeface="+mn-lt"/>
            </a:endParaRPr>
          </a:p>
          <a:p>
            <a:pPr algn="ctr"/>
            <a:r>
              <a:rPr lang="en-US" sz="2000" i="1" err="1">
                <a:solidFill>
                  <a:srgbClr val="8B2569"/>
                </a:solidFill>
                <a:ea typeface="+mn-lt"/>
                <a:cs typeface="+mn-lt"/>
              </a:rPr>
              <a:t>Amén</a:t>
            </a:r>
            <a:r>
              <a:rPr lang="en-US" sz="2000" i="1">
                <a:solidFill>
                  <a:srgbClr val="8B2569"/>
                </a:solidFill>
                <a:ea typeface="+mn-lt"/>
                <a:cs typeface="+mn-lt"/>
              </a:rPr>
              <a:t>.</a:t>
            </a:r>
            <a:endParaRPr lang="en-US" i="1">
              <a:ea typeface="+mn-lt"/>
              <a:cs typeface="+mn-lt"/>
            </a:endParaRPr>
          </a:p>
        </p:txBody>
      </p:sp>
      <p:pic>
        <p:nvPicPr>
          <p:cNvPr id="6" name="Picture 5" descr="Download Christ Of Scene Jesus Nativity Religion Christmas HQ PNG Image ..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437" y="-27844"/>
            <a:ext cx="4376712" cy="67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3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cap="all" baseline="30000">
              <a:latin typeface="Antenna Black" panose="02000505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5688A-9B22-AC1C-A3D0-4098AE8E70D3}"/>
              </a:ext>
            </a:extLst>
          </p:cNvPr>
          <p:cNvSpPr/>
          <p:nvPr/>
        </p:nvSpPr>
        <p:spPr>
          <a:xfrm>
            <a:off x="5489268" y="1208332"/>
            <a:ext cx="6325490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600"/>
              <a:t>Señor Jesucristo,</a:t>
            </a:r>
          </a:p>
          <a:p>
            <a:r>
              <a:rPr lang="es-MX" sz="2600"/>
              <a:t>Te encomendamos a nuestra familia y te</a:t>
            </a:r>
          </a:p>
          <a:p>
            <a:r>
              <a:rPr lang="es-MX" sz="2600"/>
              <a:t>pedimos tu bendición y protección. </a:t>
            </a:r>
          </a:p>
          <a:p>
            <a:endParaRPr lang="es-MX" sz="2600"/>
          </a:p>
          <a:p>
            <a:r>
              <a:rPr lang="es-MX" sz="2600"/>
              <a:t>Te amamos Señor Jesús con todo nuestro</a:t>
            </a:r>
          </a:p>
          <a:p>
            <a:r>
              <a:rPr lang="es-MX" sz="2600"/>
              <a:t>corazón y te pedimos que ayudes a nuestra</a:t>
            </a:r>
          </a:p>
          <a:p>
            <a:r>
              <a:rPr lang="es-MX" sz="2600"/>
              <a:t>familia a ser más como la Sagrada Familia.</a:t>
            </a:r>
          </a:p>
          <a:p>
            <a:endParaRPr lang="es-MX" sz="2600"/>
          </a:p>
          <a:p>
            <a:r>
              <a:rPr lang="es-MX" sz="2600"/>
              <a:t>Ayúdanos a ser amables, amorosos y</a:t>
            </a:r>
          </a:p>
          <a:p>
            <a:r>
              <a:rPr lang="es-MX" sz="2600"/>
              <a:t>pacientes unos con otros. Danos toda la</a:t>
            </a:r>
          </a:p>
          <a:p>
            <a:r>
              <a:rPr lang="es-MX" sz="2600"/>
              <a:t>gracia que necesitamos para convertirnos en santos y tus fieles discípulos.</a:t>
            </a:r>
          </a:p>
          <a:p>
            <a:endParaRPr lang="es-MX" sz="2600"/>
          </a:p>
          <a:p>
            <a:r>
              <a:rPr lang="es-MX" sz="2600"/>
              <a:t>Amén. </a:t>
            </a:r>
            <a:endParaRPr lang="en-US" sz="2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4CC4AE-BB59-0DAE-6A09-A1DDB766D05E}"/>
              </a:ext>
            </a:extLst>
          </p:cNvPr>
          <p:cNvSpPr/>
          <p:nvPr/>
        </p:nvSpPr>
        <p:spPr>
          <a:xfrm>
            <a:off x="3952410" y="171956"/>
            <a:ext cx="3435364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/>
              <a:t>ORACIÓN INICIAL</a:t>
            </a:r>
          </a:p>
        </p:txBody>
      </p:sp>
      <p:pic>
        <p:nvPicPr>
          <p:cNvPr id="4" name="Picture 3" descr="Download St. Mary Png Pic HQ PNG Image | FreePNGImg">
            <a:extLst>
              <a:ext uri="{FF2B5EF4-FFF2-40B4-BE49-F238E27FC236}">
                <a16:creationId xmlns:a16="http://schemas.microsoft.com/office/drawing/2014/main" id="{4209571E-F9C4-5407-7B16-4BCA41335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537" y="-288434"/>
            <a:ext cx="5737457" cy="71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2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2586" y="117062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>
                <a:latin typeface="Antenna Black"/>
              </a:rPr>
              <a:t>ROMPEHIELOS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8051" y="2091817"/>
            <a:ext cx="565186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Cada persona se para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en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 un “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bloque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de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hielo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”,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una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persona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por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“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bloque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.”</a:t>
            </a:r>
            <a:endParaRPr lang="en-US" sz="3600">
              <a:solidFill>
                <a:srgbClr val="000000"/>
              </a:solidFill>
              <a:latin typeface="Calibri" panose="020F0502020204030204"/>
              <a:ea typeface="MinionPro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Cuando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comienza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la 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música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o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el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silbato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,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los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“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pingüinos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”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saltan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de sus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bloques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y se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contonean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como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pingüinos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(con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los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brazos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pegados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a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los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lados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) hasta que la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música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se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detiene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y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deben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volver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a un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bloque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de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hielo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. </a:t>
            </a:r>
            <a:endParaRPr lang="en-US" sz="3600">
              <a:solidFill>
                <a:srgbClr val="000000"/>
              </a:solidFill>
              <a:latin typeface="Calibri" panose="020F0502020204030204"/>
              <a:ea typeface="MinionPro"/>
              <a:cs typeface="Calibri"/>
            </a:endParaRPr>
          </a:p>
          <a:p>
            <a:pPr marL="342900" indent="-342900">
              <a:buAutoNum type="arabicPeriod"/>
            </a:pPr>
            <a:endParaRPr lang="en-US" sz="2000">
              <a:solidFill>
                <a:srgbClr val="2C2926"/>
              </a:solidFill>
              <a:latin typeface="MinionPro"/>
              <a:ea typeface="MinionPro"/>
              <a:cs typeface="MinionPro"/>
            </a:endParaRPr>
          </a:p>
          <a:p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Los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participantesno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deben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flotar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alrededor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de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ningún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bloque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de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hielo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en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particular o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están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fuera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. </a:t>
            </a:r>
            <a:endParaRPr lang="en-US" sz="3600">
              <a:solidFill>
                <a:srgbClr val="000000"/>
              </a:solidFill>
              <a:latin typeface="Calibri" panose="020F0502020204030204"/>
              <a:ea typeface="MinionPro"/>
              <a:cs typeface="Calibri"/>
            </a:endParaRPr>
          </a:p>
          <a:p>
            <a:endParaRPr lang="en-US" sz="2000">
              <a:solidFill>
                <a:srgbClr val="2C2926"/>
              </a:solidFill>
              <a:latin typeface="MinionPro"/>
              <a:ea typeface="MinionPro"/>
              <a:cs typeface="MinionPro"/>
            </a:endParaRPr>
          </a:p>
          <a:p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¡El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último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pingüino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en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 pie </a:t>
            </a:r>
            <a:r>
              <a:rPr lang="en-US" sz="2000" err="1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gana</a:t>
            </a:r>
            <a:r>
              <a:rPr lang="en-US" sz="2000">
                <a:solidFill>
                  <a:srgbClr val="2C2926"/>
                </a:solidFill>
                <a:latin typeface="MinionPro"/>
                <a:ea typeface="MinionPro"/>
                <a:cs typeface="MinionPro"/>
              </a:rPr>
              <a:t>! </a:t>
            </a:r>
            <a:r>
              <a:rPr lang="en-US" sz="1200">
                <a:solidFill>
                  <a:srgbClr val="215E9E"/>
                </a:solidFill>
                <a:latin typeface="MinionPro"/>
                <a:ea typeface="MinionPro"/>
                <a:cs typeface="MinionPro"/>
              </a:rPr>
              <a:t>signupgenius.com</a:t>
            </a:r>
            <a:endParaRPr lang="en-US" sz="3600"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8784" y="1132969"/>
            <a:ext cx="819443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/>
              <a:t>PINGUINOS</a:t>
            </a:r>
            <a:endParaRPr lang="en-US" sz="28700" b="1"/>
          </a:p>
        </p:txBody>
      </p:sp>
      <p:pic>
        <p:nvPicPr>
          <p:cNvPr id="3" name="Picture 2" descr="Clipart - Little pengui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069" y="1870123"/>
            <a:ext cx="7487419" cy="588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87" r="9200" b="44183"/>
          <a:stretch/>
        </p:blipFill>
        <p:spPr>
          <a:xfrm>
            <a:off x="-1" y="14803"/>
            <a:ext cx="12321277" cy="68431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121920"/>
            <a:ext cx="12183292" cy="12004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74" y="254036"/>
            <a:ext cx="12021927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400">
                <a:solidFill>
                  <a:schemeClr val="bg1"/>
                </a:solidFill>
              </a:rPr>
              <a:t>Dios se </a:t>
            </a:r>
            <a:r>
              <a:rPr lang="en-US" sz="3400" err="1">
                <a:solidFill>
                  <a:schemeClr val="bg1"/>
                </a:solidFill>
              </a:rPr>
              <a:t>nos</a:t>
            </a:r>
            <a:r>
              <a:rPr lang="en-US" sz="3400">
                <a:solidFill>
                  <a:schemeClr val="bg1"/>
                </a:solidFill>
              </a:rPr>
              <a:t> </a:t>
            </a:r>
            <a:r>
              <a:rPr lang="en-US" sz="3400" err="1">
                <a:solidFill>
                  <a:schemeClr val="bg1"/>
                </a:solidFill>
              </a:rPr>
              <a:t>dona</a:t>
            </a:r>
            <a:r>
              <a:rPr lang="en-US" sz="3400">
                <a:solidFill>
                  <a:schemeClr val="bg1"/>
                </a:solidFill>
              </a:rPr>
              <a:t> </a:t>
            </a:r>
            <a:r>
              <a:rPr lang="en-US" sz="3400" err="1">
                <a:solidFill>
                  <a:schemeClr val="bg1"/>
                </a:solidFill>
              </a:rPr>
              <a:t>en</a:t>
            </a:r>
            <a:r>
              <a:rPr lang="en-US" sz="3400">
                <a:solidFill>
                  <a:schemeClr val="bg1"/>
                </a:solidFill>
              </a:rPr>
              <a:t> </a:t>
            </a:r>
            <a:r>
              <a:rPr lang="en-US" sz="3400" err="1">
                <a:solidFill>
                  <a:schemeClr val="bg1"/>
                </a:solidFill>
              </a:rPr>
              <a:t>el</a:t>
            </a:r>
            <a:r>
              <a:rPr lang="en-US" sz="3400">
                <a:solidFill>
                  <a:schemeClr val="bg1"/>
                </a:solidFill>
              </a:rPr>
              <a:t> Sacramento de la Sagrada </a:t>
            </a:r>
            <a:r>
              <a:rPr lang="en-US" sz="3400" err="1">
                <a:solidFill>
                  <a:schemeClr val="bg1"/>
                </a:solidFill>
              </a:rPr>
              <a:t>Eucaristía</a:t>
            </a:r>
            <a:r>
              <a:rPr lang="en-US" sz="3400">
                <a:solidFill>
                  <a:schemeClr val="bg1"/>
                </a:solidFill>
              </a:rPr>
              <a:t>  </a:t>
            </a:r>
            <a:endParaRPr lang="es-MX" sz="3400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488" y="1651168"/>
            <a:ext cx="6908075" cy="2862322"/>
          </a:xfrm>
          <a:prstGeom prst="rect">
            <a:avLst/>
          </a:prstGeom>
          <a:gradFill>
            <a:gsLst>
              <a:gs pos="92000">
                <a:schemeClr val="accent2">
                  <a:lumMod val="20000"/>
                  <a:lumOff val="80000"/>
                  <a:shade val="30000"/>
                  <a:satMod val="115000"/>
                  <a:alpha val="24000"/>
                </a:schemeClr>
              </a:gs>
              <a:gs pos="45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 w="28575">
            <a:solidFill>
              <a:srgbClr val="CC33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ea typeface="+mn-lt"/>
                <a:cs typeface="+mn-lt"/>
              </a:rPr>
              <a:t>Dios </a:t>
            </a:r>
            <a:r>
              <a:rPr lang="en-US" sz="2000" err="1">
                <a:ea typeface="+mn-lt"/>
                <a:cs typeface="+mn-lt"/>
              </a:rPr>
              <a:t>nos</a:t>
            </a:r>
            <a:r>
              <a:rPr lang="en-US" sz="2000">
                <a:ea typeface="+mn-lt"/>
                <a:cs typeface="+mn-lt"/>
              </a:rPr>
              <a:t> ama y sabe </a:t>
            </a:r>
            <a:r>
              <a:rPr lang="en-US" sz="2000" err="1">
                <a:ea typeface="+mn-lt"/>
                <a:cs typeface="+mn-lt"/>
              </a:rPr>
              <a:t>cuánto</a:t>
            </a:r>
            <a:r>
              <a:rPr lang="en-US" sz="2000">
                <a:ea typeface="+mn-lt"/>
                <a:cs typeface="+mn-lt"/>
              </a:rPr>
              <a:t> lo </a:t>
            </a:r>
            <a:r>
              <a:rPr lang="en-US" sz="2000" err="1">
                <a:ea typeface="+mn-lt"/>
                <a:cs typeface="+mn-lt"/>
              </a:rPr>
              <a:t>necesitamos</a:t>
            </a:r>
            <a:r>
              <a:rPr lang="en-US" sz="2000">
                <a:ea typeface="+mn-lt"/>
                <a:cs typeface="+mn-lt"/>
              </a:rPr>
              <a:t>. </a:t>
            </a:r>
            <a:endParaRPr lang="en-US" sz="2800"/>
          </a:p>
          <a:p>
            <a:pPr algn="ctr"/>
            <a:r>
              <a:rPr lang="en-US" sz="2000" err="1">
                <a:ea typeface="+mn-lt"/>
                <a:cs typeface="+mn-lt"/>
              </a:rPr>
              <a:t>Él</a:t>
            </a:r>
            <a:r>
              <a:rPr lang="en-US" sz="2000">
                <a:ea typeface="+mn-lt"/>
                <a:cs typeface="+mn-lt"/>
              </a:rPr>
              <a:t> se </a:t>
            </a:r>
            <a:r>
              <a:rPr lang="en-US" sz="2000" err="1">
                <a:ea typeface="+mn-lt"/>
                <a:cs typeface="+mn-lt"/>
              </a:rPr>
              <a:t>nos</a:t>
            </a:r>
            <a:r>
              <a:rPr lang="en-US" sz="2000">
                <a:ea typeface="+mn-lt"/>
                <a:cs typeface="+mn-lt"/>
              </a:rPr>
              <a:t> da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el</a:t>
            </a:r>
            <a:r>
              <a:rPr lang="en-US" sz="2000">
                <a:ea typeface="+mn-lt"/>
                <a:cs typeface="+mn-lt"/>
              </a:rPr>
              <a:t> Sacramento de la Sagrada </a:t>
            </a:r>
            <a:r>
              <a:rPr lang="en-US" sz="2000" err="1">
                <a:ea typeface="+mn-lt"/>
                <a:cs typeface="+mn-lt"/>
              </a:rPr>
              <a:t>Eucaristía</a:t>
            </a:r>
            <a:r>
              <a:rPr lang="en-US" sz="2000">
                <a:ea typeface="+mn-lt"/>
                <a:cs typeface="+mn-lt"/>
              </a:rPr>
              <a:t> para que </a:t>
            </a:r>
            <a:r>
              <a:rPr lang="en-US" sz="2000" err="1">
                <a:ea typeface="+mn-lt"/>
                <a:cs typeface="+mn-lt"/>
              </a:rPr>
              <a:t>podamos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verlo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sentirlo</a:t>
            </a:r>
            <a:r>
              <a:rPr lang="en-US" sz="2000">
                <a:ea typeface="+mn-lt"/>
                <a:cs typeface="+mn-lt"/>
              </a:rPr>
              <a:t> y </a:t>
            </a:r>
            <a:r>
              <a:rPr lang="en-US" sz="2000" err="1">
                <a:ea typeface="+mn-lt"/>
                <a:cs typeface="+mn-lt"/>
              </a:rPr>
              <a:t>recibirlo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sacramentalmente</a:t>
            </a:r>
            <a:r>
              <a:rPr lang="en-US" sz="2000">
                <a:ea typeface="+mn-lt"/>
                <a:cs typeface="+mn-lt"/>
              </a:rPr>
              <a:t> y </a:t>
            </a:r>
            <a:r>
              <a:rPr lang="en-US" sz="2000" err="1">
                <a:ea typeface="+mn-lt"/>
                <a:cs typeface="+mn-lt"/>
              </a:rPr>
              <a:t>por</a:t>
            </a:r>
            <a:r>
              <a:rPr lang="en-US" sz="2000">
                <a:ea typeface="+mn-lt"/>
                <a:cs typeface="+mn-lt"/>
              </a:rPr>
              <a:t> lo tanto, </a:t>
            </a:r>
            <a:r>
              <a:rPr lang="en-US" sz="2000" err="1">
                <a:ea typeface="+mn-lt"/>
                <a:cs typeface="+mn-lt"/>
              </a:rPr>
              <a:t>tangiblemente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nuestros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cuerpos</a:t>
            </a:r>
            <a:r>
              <a:rPr lang="en-US" sz="2000">
                <a:ea typeface="+mn-lt"/>
                <a:cs typeface="+mn-lt"/>
              </a:rPr>
              <a:t> y </a:t>
            </a:r>
            <a:r>
              <a:rPr lang="en-US" sz="2000" err="1">
                <a:ea typeface="+mn-lt"/>
                <a:cs typeface="+mn-lt"/>
              </a:rPr>
              <a:t>corazones</a:t>
            </a:r>
            <a:r>
              <a:rPr lang="en-US" sz="2000">
                <a:ea typeface="+mn-lt"/>
                <a:cs typeface="+mn-lt"/>
              </a:rPr>
              <a:t>, para estar lo más cerca posible de Él. </a:t>
            </a:r>
            <a:endParaRPr lang="en-US" sz="2800">
              <a:ea typeface="+mn-lt"/>
              <a:cs typeface="+mn-lt"/>
            </a:endParaRPr>
          </a:p>
          <a:p>
            <a:pPr algn="ctr"/>
            <a:r>
              <a:rPr lang="en-US" sz="2000">
                <a:ea typeface="+mn-lt"/>
                <a:cs typeface="+mn-lt"/>
              </a:rPr>
              <a:t>¡En la </a:t>
            </a:r>
            <a:r>
              <a:rPr lang="en-US" sz="2000" err="1">
                <a:ea typeface="+mn-lt"/>
                <a:cs typeface="+mn-lt"/>
              </a:rPr>
              <a:t>Eucaristía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somos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perdonados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amados</a:t>
            </a:r>
            <a:r>
              <a:rPr lang="en-US" sz="2000">
                <a:ea typeface="+mn-lt"/>
                <a:cs typeface="+mn-lt"/>
              </a:rPr>
              <a:t> y </a:t>
            </a:r>
            <a:r>
              <a:rPr lang="en-US" sz="2000" err="1">
                <a:ea typeface="+mn-lt"/>
                <a:cs typeface="+mn-lt"/>
              </a:rPr>
              <a:t>renovados</a:t>
            </a:r>
            <a:r>
              <a:rPr lang="en-US" sz="2000">
                <a:ea typeface="+mn-lt"/>
                <a:cs typeface="+mn-lt"/>
              </a:rPr>
              <a:t>! </a:t>
            </a:r>
            <a:endParaRPr lang="en-US" sz="2800">
              <a:ea typeface="+mn-lt"/>
              <a:cs typeface="+mn-lt"/>
            </a:endParaRPr>
          </a:p>
          <a:p>
            <a:pPr algn="ctr"/>
            <a:r>
              <a:rPr lang="en-US" sz="2000">
                <a:ea typeface="+mn-lt"/>
                <a:cs typeface="+mn-lt"/>
              </a:rPr>
              <a:t>¡Dios </a:t>
            </a:r>
            <a:r>
              <a:rPr lang="en-US" sz="2000" err="1">
                <a:ea typeface="+mn-lt"/>
                <a:cs typeface="+mn-lt"/>
              </a:rPr>
              <a:t>también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desea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esta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intimidad</a:t>
            </a:r>
            <a:r>
              <a:rPr lang="en-US" sz="2000">
                <a:ea typeface="+mn-lt"/>
                <a:cs typeface="+mn-lt"/>
              </a:rPr>
              <a:t> con nosotros! </a:t>
            </a:r>
            <a:endParaRPr lang="en-US" sz="2800">
              <a:ea typeface="+mn-lt"/>
              <a:cs typeface="+mn-lt"/>
            </a:endParaRPr>
          </a:p>
          <a:p>
            <a:pPr algn="ctr"/>
            <a:r>
              <a:rPr lang="en-US" sz="2000">
                <a:ea typeface="+mn-lt"/>
                <a:cs typeface="+mn-lt"/>
              </a:rPr>
              <a:t>En la </a:t>
            </a:r>
            <a:r>
              <a:rPr lang="en-US" sz="2000" err="1">
                <a:ea typeface="+mn-lt"/>
                <a:cs typeface="+mn-lt"/>
              </a:rPr>
              <a:t>Eucaristía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Jesús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nos</a:t>
            </a:r>
            <a:r>
              <a:rPr lang="en-US" sz="2000">
                <a:ea typeface="+mn-lt"/>
                <a:cs typeface="+mn-lt"/>
              </a:rPr>
              <a:t> da </a:t>
            </a:r>
            <a:r>
              <a:rPr lang="en-US" sz="2000" err="1">
                <a:ea typeface="+mn-lt"/>
                <a:cs typeface="+mn-lt"/>
              </a:rPr>
              <a:t>todo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su</a:t>
            </a:r>
            <a:r>
              <a:rPr lang="en-US" sz="2000">
                <a:ea typeface="+mn-lt"/>
                <a:cs typeface="+mn-lt"/>
              </a:rPr>
              <a:t> ser: Cuerpo, Sangre, Alma y </a:t>
            </a:r>
            <a:r>
              <a:rPr lang="en-US" sz="2000" err="1">
                <a:ea typeface="+mn-lt"/>
                <a:cs typeface="+mn-lt"/>
              </a:rPr>
              <a:t>Divinidad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9873" y="159620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/>
              <a:t>VIDEO</a:t>
            </a:r>
          </a:p>
        </p:txBody>
      </p:sp>
      <p:pic>
        <p:nvPicPr>
          <p:cNvPr id="3" name="TMSiHGTBdG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3189" y="1199550"/>
            <a:ext cx="9069977" cy="5101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6925" y="6371435"/>
            <a:ext cx="350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hlinkClick r:id="rId4"/>
              </a:rPr>
              <a:t>https://youtu.be/TMSiHGTBdGk</a:t>
            </a:r>
            <a:endParaRPr lang="en-US"/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CF105B-1350-E9C7-850E-F7F8E7432535}"/>
              </a:ext>
            </a:extLst>
          </p:cNvPr>
          <p:cNvSpPr txBox="1"/>
          <p:nvPr/>
        </p:nvSpPr>
        <p:spPr>
          <a:xfrm>
            <a:off x="6632057" y="6370673"/>
            <a:ext cx="302673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Activar </a:t>
            </a:r>
            <a:r>
              <a:rPr lang="en-US" err="1">
                <a:cs typeface="Calibri"/>
              </a:rPr>
              <a:t>subtítulos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español</a:t>
            </a:r>
            <a:r>
              <a:rPr lang="en-US">
                <a:cs typeface="Calibri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 gusta la clase de religión: Marcos para fotos de Primera Comunió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032"/>
          <a:stretch/>
        </p:blipFill>
        <p:spPr>
          <a:xfrm>
            <a:off x="-3912" y="333103"/>
            <a:ext cx="12195912" cy="65248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153" y="201361"/>
            <a:ext cx="11573692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ea typeface="+mn-lt"/>
                <a:cs typeface="+mn-lt"/>
              </a:rPr>
              <a:t>CONVERSACIÓN FAMILIAR</a:t>
            </a:r>
            <a:endParaRPr lang="en-US" sz="4000">
              <a:solidFill>
                <a:schemeClr val="bg1"/>
              </a:solidFill>
              <a:cs typeface="Calibri"/>
            </a:endParaRPr>
          </a:p>
          <a:p>
            <a:pPr algn="ctr"/>
            <a:endParaRPr lang="en-US" sz="4800" b="1">
              <a:solidFill>
                <a:schemeClr val="bg1"/>
              </a:solidFill>
              <a:cs typeface="Calibri"/>
            </a:endParaRPr>
          </a:p>
          <a:p>
            <a:endParaRPr lang="es-MX" sz="6000" b="1" i="1"/>
          </a:p>
        </p:txBody>
      </p:sp>
      <p:sp>
        <p:nvSpPr>
          <p:cNvPr id="3" name="TextBox 2"/>
          <p:cNvSpPr txBox="1"/>
          <p:nvPr/>
        </p:nvSpPr>
        <p:spPr>
          <a:xfrm rot="21018740">
            <a:off x="6540751" y="1506052"/>
            <a:ext cx="4173583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>
                <a:ea typeface="+mn-lt"/>
                <a:cs typeface="+mn-lt"/>
              </a:rPr>
              <a:t>¿Qué es lo que </a:t>
            </a:r>
            <a:r>
              <a:rPr lang="en-US" sz="2800" err="1">
                <a:ea typeface="+mn-lt"/>
                <a:cs typeface="+mn-lt"/>
              </a:rPr>
              <a:t>más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recuerdas</a:t>
            </a:r>
            <a:r>
              <a:rPr lang="en-US" sz="2800">
                <a:ea typeface="+mn-lt"/>
                <a:cs typeface="+mn-lt"/>
              </a:rPr>
              <a:t> de lo que </a:t>
            </a:r>
            <a:r>
              <a:rPr lang="en-US" sz="2800" err="1">
                <a:ea typeface="+mn-lt"/>
                <a:cs typeface="+mn-lt"/>
              </a:rPr>
              <a:t>sentiste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en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tu</a:t>
            </a:r>
            <a:r>
              <a:rPr lang="en-US" sz="2800">
                <a:ea typeface="+mn-lt"/>
                <a:cs typeface="+mn-lt"/>
              </a:rPr>
              <a:t> Primera </a:t>
            </a:r>
            <a:r>
              <a:rPr lang="en-US" sz="2800" err="1">
                <a:ea typeface="+mn-lt"/>
                <a:cs typeface="+mn-lt"/>
              </a:rPr>
              <a:t>Comunión</a:t>
            </a:r>
            <a:r>
              <a:rPr lang="en-US" sz="2800">
                <a:ea typeface="+mn-lt"/>
                <a:cs typeface="+mn-lt"/>
              </a:rPr>
              <a:t>, de </a:t>
            </a:r>
            <a:r>
              <a:rPr lang="en-US" sz="2800" err="1">
                <a:ea typeface="+mn-lt"/>
                <a:cs typeface="+mn-lt"/>
              </a:rPr>
              <a:t>recibir</a:t>
            </a:r>
            <a:r>
              <a:rPr lang="en-US" sz="2800">
                <a:ea typeface="+mn-lt"/>
                <a:cs typeface="+mn-lt"/>
              </a:rPr>
              <a:t> a </a:t>
            </a:r>
            <a:r>
              <a:rPr lang="en-US" sz="2800" err="1">
                <a:ea typeface="+mn-lt"/>
                <a:cs typeface="+mn-lt"/>
              </a:rPr>
              <a:t>Jesús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por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primera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vez</a:t>
            </a:r>
            <a:r>
              <a:rPr lang="en-US" sz="2800">
                <a:ea typeface="+mn-lt"/>
                <a:cs typeface="+mn-lt"/>
              </a:rPr>
              <a:t>? </a:t>
            </a:r>
            <a:endParaRPr lang="en-US" sz="4000">
              <a:cs typeface="Calibri"/>
            </a:endParaRPr>
          </a:p>
          <a:p>
            <a:pPr algn="ctr"/>
            <a:endParaRPr lang="en-US" sz="2800">
              <a:ea typeface="+mn-lt"/>
              <a:cs typeface="+mn-lt"/>
            </a:endParaRPr>
          </a:p>
          <a:p>
            <a:pPr algn="ctr"/>
            <a:r>
              <a:rPr lang="en-US" sz="2800">
                <a:ea typeface="+mn-lt"/>
                <a:cs typeface="+mn-lt"/>
              </a:rPr>
              <a:t>¿Por qué </a:t>
            </a:r>
            <a:r>
              <a:rPr lang="en-US" sz="2800" err="1">
                <a:ea typeface="+mn-lt"/>
                <a:cs typeface="+mn-lt"/>
              </a:rPr>
              <a:t>te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sentiste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asi</a:t>
            </a:r>
            <a:r>
              <a:rPr lang="en-US" sz="2800">
                <a:ea typeface="+mn-lt"/>
                <a:cs typeface="+mn-lt"/>
              </a:rPr>
              <a:t>́?</a:t>
            </a:r>
            <a:endParaRPr lang="en-US" sz="4000">
              <a:cs typeface="Calibri"/>
            </a:endParaRPr>
          </a:p>
          <a:p>
            <a:pPr algn="ctr"/>
            <a:endParaRPr lang="en-US" sz="2800">
              <a:ea typeface="+mn-lt"/>
              <a:cs typeface="+mn-lt"/>
            </a:endParaRPr>
          </a:p>
          <a:p>
            <a:pPr algn="ctr"/>
            <a:r>
              <a:rPr lang="en-US" sz="2800" err="1">
                <a:ea typeface="+mn-lt"/>
                <a:cs typeface="+mn-lt"/>
              </a:rPr>
              <a:t>Ejemplos</a:t>
            </a:r>
            <a:r>
              <a:rPr lang="en-US" sz="2800">
                <a:ea typeface="+mn-lt"/>
                <a:cs typeface="+mn-lt"/>
              </a:rPr>
              <a:t> de  </a:t>
            </a:r>
            <a:r>
              <a:rPr lang="en-US" sz="2800" err="1">
                <a:ea typeface="+mn-lt"/>
                <a:cs typeface="+mn-lt"/>
              </a:rPr>
              <a:t>sacramentales</a:t>
            </a:r>
            <a:r>
              <a:rPr lang="en-US" sz="2800">
                <a:ea typeface="+mn-lt"/>
                <a:cs typeface="+mn-lt"/>
              </a:rPr>
              <a:t> de Primera </a:t>
            </a:r>
            <a:r>
              <a:rPr lang="en-US" sz="2800" err="1">
                <a:ea typeface="+mn-lt"/>
                <a:cs typeface="+mn-lt"/>
              </a:rPr>
              <a:t>Comunión</a:t>
            </a:r>
            <a:r>
              <a:rPr lang="en-US" sz="2800">
                <a:ea typeface="+mn-lt"/>
                <a:cs typeface="+mn-lt"/>
              </a:rPr>
              <a:t> ...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12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8752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VIDEO</a:t>
            </a:r>
            <a:endParaRPr lang="en-US" sz="16600" b="1" i="1">
              <a:solidFill>
                <a:schemeClr val="bg1"/>
              </a:solidFill>
            </a:endParaRPr>
          </a:p>
        </p:txBody>
      </p:sp>
      <p:pic>
        <p:nvPicPr>
          <p:cNvPr id="2" name="NILSVN1hgE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3249" y="1013210"/>
            <a:ext cx="9403766" cy="5289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9749" y="6466114"/>
            <a:ext cx="373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https://youtu.be/NILSVN1hgEM</a:t>
            </a: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770709"/>
            <a:ext cx="12219217" cy="6074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ea typeface="+mn-lt"/>
                <a:cs typeface="+mn-lt"/>
              </a:rPr>
              <a:t>CONVERSACIÓN FAMILIAR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1764" y="1699573"/>
            <a:ext cx="4613562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err="1">
                <a:solidFill>
                  <a:srgbClr val="FFFFFF"/>
                </a:solidFill>
              </a:rPr>
              <a:t>Compartan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una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foto</a:t>
            </a:r>
            <a:r>
              <a:rPr lang="en-US" sz="2400">
                <a:solidFill>
                  <a:srgbClr val="FFFFFF"/>
                </a:solidFill>
              </a:rPr>
              <a:t> de </a:t>
            </a:r>
            <a:r>
              <a:rPr lang="en-US" sz="2400" err="1">
                <a:solidFill>
                  <a:srgbClr val="FFFFFF"/>
                </a:solidFill>
              </a:rPr>
              <a:t>su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familia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alrededor</a:t>
            </a:r>
            <a:r>
              <a:rPr lang="en-US" sz="2400">
                <a:solidFill>
                  <a:srgbClr val="FFFFFF"/>
                </a:solidFill>
              </a:rPr>
              <a:t> del altar de </a:t>
            </a:r>
            <a:r>
              <a:rPr lang="en-US" sz="2400" err="1">
                <a:solidFill>
                  <a:srgbClr val="FFFFFF"/>
                </a:solidFill>
              </a:rPr>
              <a:t>su</a:t>
            </a:r>
            <a:r>
              <a:rPr lang="en-US" sz="2400">
                <a:solidFill>
                  <a:srgbClr val="FFFFFF"/>
                </a:solidFill>
              </a:rPr>
              <a:t> casa o </a:t>
            </a:r>
            <a:r>
              <a:rPr lang="en-US" sz="2400" err="1">
                <a:solidFill>
                  <a:srgbClr val="FFFFFF"/>
                </a:solidFill>
              </a:rPr>
              <a:t>espacio</a:t>
            </a:r>
            <a:r>
              <a:rPr lang="en-US" sz="2400">
                <a:solidFill>
                  <a:srgbClr val="FFFFFF"/>
                </a:solidFill>
              </a:rPr>
              <a:t> de </a:t>
            </a:r>
            <a:r>
              <a:rPr lang="en-US" sz="2400" err="1">
                <a:solidFill>
                  <a:srgbClr val="FFFFFF"/>
                </a:solidFill>
              </a:rPr>
              <a:t>oración</a:t>
            </a:r>
            <a:r>
              <a:rPr lang="en-US" sz="2400">
                <a:solidFill>
                  <a:srgbClr val="FFFFFF"/>
                </a:solidFill>
              </a:rPr>
              <a:t>,</a:t>
            </a:r>
            <a:endParaRPr lang="en-US" sz="3200">
              <a:solidFill>
                <a:srgbClr val="FFFFFF"/>
              </a:solidFill>
            </a:endParaRPr>
          </a:p>
          <a:p>
            <a:pPr algn="ctr"/>
            <a:r>
              <a:rPr lang="en-US" sz="2400">
                <a:solidFill>
                  <a:srgbClr val="FFFFFF"/>
                </a:solidFill>
              </a:rPr>
              <a:t> </a:t>
            </a:r>
            <a:r>
              <a:rPr lang="en-US" sz="2400" err="1">
                <a:solidFill>
                  <a:srgbClr val="FFFFFF"/>
                </a:solidFill>
              </a:rPr>
              <a:t>practicando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su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tradición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favorita</a:t>
            </a:r>
            <a:r>
              <a:rPr lang="en-US" sz="2400">
                <a:solidFill>
                  <a:srgbClr val="FFFFFF"/>
                </a:solidFill>
              </a:rPr>
              <a:t> de Adviento o Navidad. </a:t>
            </a:r>
            <a:endParaRPr lang="en-US" sz="3200">
              <a:solidFill>
                <a:srgbClr val="FFFFFF"/>
              </a:solidFill>
            </a:endParaRPr>
          </a:p>
          <a:p>
            <a:pPr algn="ctr"/>
            <a:endParaRPr lang="en-US" sz="2400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en-US" sz="2400">
                <a:solidFill>
                  <a:srgbClr val="FFFFFF"/>
                </a:solidFill>
              </a:rPr>
              <a:t> ¿Por </a:t>
            </a:r>
            <a:r>
              <a:rPr lang="en-US" sz="2400" err="1">
                <a:solidFill>
                  <a:srgbClr val="FFFFFF"/>
                </a:solidFill>
              </a:rPr>
              <a:t>qué</a:t>
            </a:r>
            <a:r>
              <a:rPr lang="en-US" sz="2400">
                <a:solidFill>
                  <a:srgbClr val="FFFFFF"/>
                </a:solidFill>
              </a:rPr>
              <a:t> es </a:t>
            </a:r>
            <a:r>
              <a:rPr lang="en-US" sz="2400" err="1">
                <a:solidFill>
                  <a:srgbClr val="FFFFFF"/>
                </a:solidFill>
              </a:rPr>
              <a:t>su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tradición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favorita</a:t>
            </a:r>
            <a:r>
              <a:rPr lang="en-US" sz="2400">
                <a:solidFill>
                  <a:srgbClr val="FFFFFF"/>
                </a:solidFill>
              </a:rPr>
              <a:t>?</a:t>
            </a:r>
            <a:endParaRPr lang="en-US" sz="3200" err="1">
              <a:solidFill>
                <a:srgbClr val="FFFFFF"/>
              </a:solidFill>
            </a:endParaRPr>
          </a:p>
          <a:p>
            <a:pPr algn="ctr"/>
            <a:endParaRPr lang="en-US" sz="2400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en-US" sz="2400">
                <a:solidFill>
                  <a:srgbClr val="FFFFFF"/>
                </a:solidFill>
              </a:rPr>
              <a:t>¿</a:t>
            </a:r>
            <a:r>
              <a:rPr lang="en-US" sz="2400" err="1">
                <a:solidFill>
                  <a:srgbClr val="FFFFFF"/>
                </a:solidFill>
              </a:rPr>
              <a:t>Cómocelebrarán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el</a:t>
            </a:r>
            <a:r>
              <a:rPr lang="en-US" sz="2400">
                <a:solidFill>
                  <a:srgbClr val="FFFFFF"/>
                </a:solidFill>
              </a:rPr>
              <a:t> Nacimiento de Cristo </a:t>
            </a:r>
            <a:r>
              <a:rPr lang="en-US" sz="2400" err="1">
                <a:solidFill>
                  <a:srgbClr val="FFFFFF"/>
                </a:solidFill>
              </a:rPr>
              <a:t>el</a:t>
            </a:r>
            <a:r>
              <a:rPr lang="en-US" sz="2400">
                <a:solidFill>
                  <a:srgbClr val="FFFFFF"/>
                </a:solidFill>
              </a:rPr>
              <a:t> día de Navidad y </a:t>
            </a:r>
            <a:r>
              <a:rPr lang="en-US" sz="2400" err="1">
                <a:solidFill>
                  <a:srgbClr val="FFFFFF"/>
                </a:solidFill>
              </a:rPr>
              <a:t>durante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toda</a:t>
            </a:r>
            <a:r>
              <a:rPr lang="en-US" sz="2400">
                <a:solidFill>
                  <a:srgbClr val="FFFFFF"/>
                </a:solidFill>
              </a:rPr>
              <a:t> la </a:t>
            </a:r>
            <a:r>
              <a:rPr lang="en-US" sz="2400" err="1">
                <a:solidFill>
                  <a:srgbClr val="FFFFFF"/>
                </a:solidFill>
              </a:rPr>
              <a:t>temporada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err="1">
                <a:solidFill>
                  <a:srgbClr val="FFFFFF"/>
                </a:solidFill>
              </a:rPr>
              <a:t>navideña</a:t>
            </a:r>
            <a:r>
              <a:rPr lang="en-US" sz="2400">
                <a:solidFill>
                  <a:srgbClr val="FFFFFF"/>
                </a:solidFill>
              </a:rPr>
              <a:t>?</a:t>
            </a:r>
            <a:endParaRPr lang="en-US" sz="24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54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5796"/>
            <a:ext cx="12192000" cy="67056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1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6056" y="145796"/>
            <a:ext cx="6538970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CELEBREMOS LA NAVIDAD </a:t>
            </a:r>
            <a:endParaRPr lang="es-MX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43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revision>2</cp:revision>
  <dcterms:created xsi:type="dcterms:W3CDTF">2021-11-19T16:04:10Z</dcterms:created>
  <dcterms:modified xsi:type="dcterms:W3CDTF">2023-11-03T15:21:21Z</dcterms:modified>
</cp:coreProperties>
</file>