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DF"/>
    <a:srgbClr val="C1DBD7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_qRxkP7Xpo?feature=oembed" TargetMode="External"/><Relationship Id="rId4" Type="http://schemas.openxmlformats.org/officeDocument/2006/relationships/hyperlink" Target="https://youtu.be/g_qRxkP7Xp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4085" cy="69301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AA6048-F782-8B40-90DA-98EEA3DEBECA}"/>
              </a:ext>
            </a:extLst>
          </p:cNvPr>
          <p:cNvSpPr txBox="1">
            <a:spLocks/>
          </p:cNvSpPr>
          <p:nvPr/>
        </p:nvSpPr>
        <p:spPr>
          <a:xfrm>
            <a:off x="325855" y="818064"/>
            <a:ext cx="11508204" cy="1800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7100" b="1" cap="all" baseline="30000" dirty="0" err="1">
                <a:solidFill>
                  <a:schemeClr val="bg1"/>
                </a:solidFill>
                <a:latin typeface="Antenna Black" panose="02000505000000020004" pitchFamily="2" charset="0"/>
              </a:rPr>
              <a:t>FamiliAs</a:t>
            </a:r>
            <a:r>
              <a:rPr lang="es-ES_tradnl" sz="71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 Formando </a:t>
            </a:r>
            <a:r>
              <a:rPr lang="es-ES_tradnl" sz="7100" b="1" cap="all" baseline="30000" dirty="0" err="1">
                <a:solidFill>
                  <a:schemeClr val="bg1"/>
                </a:solidFill>
                <a:latin typeface="Antenna Black" panose="02000505000000020004" pitchFamily="2" charset="0"/>
              </a:rPr>
              <a:t>Discíuplos</a:t>
            </a:r>
            <a:r>
              <a:rPr lang="es-ES_tradnl" b="1" baseline="30000" dirty="0"/>
              <a:t/>
            </a:r>
            <a:br>
              <a:rPr lang="es-ES_tradnl" b="1" baseline="30000" dirty="0"/>
            </a:br>
            <a:endParaRPr lang="es-ES_tradn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E6EFE3F-04F0-FC44-A9CD-8AF58B545E44}"/>
              </a:ext>
            </a:extLst>
          </p:cNvPr>
          <p:cNvSpPr txBox="1">
            <a:spLocks/>
          </p:cNvSpPr>
          <p:nvPr/>
        </p:nvSpPr>
        <p:spPr>
          <a:xfrm>
            <a:off x="3874709" y="2492818"/>
            <a:ext cx="4146371" cy="6247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all" dirty="0">
                <a:solidFill>
                  <a:schemeClr val="bg1"/>
                </a:solidFill>
                <a:latin typeface="Antenna Black" panose="02000505000000020004" pitchFamily="2" charset="0"/>
              </a:rPr>
              <a:t>La Creación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542"/>
            <a:ext cx="2992582" cy="11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2"/>
          <a:stretch/>
        </p:blipFill>
        <p:spPr>
          <a:xfrm>
            <a:off x="0" y="1271895"/>
            <a:ext cx="12192000" cy="5586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648326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El </a:t>
            </a:r>
            <a:r>
              <a:rPr lang="en-US" sz="6000" b="1" dirty="0" err="1"/>
              <a:t>segundo</a:t>
            </a:r>
            <a:r>
              <a:rPr lang="en-US" sz="6000" b="1" dirty="0"/>
              <a:t> día</a:t>
            </a:r>
            <a:br>
              <a:rPr lang="en-US" sz="6000" b="1" dirty="0"/>
            </a:br>
            <a:r>
              <a:rPr lang="en-US" dirty="0"/>
              <a:t> el </a:t>
            </a:r>
            <a:r>
              <a:rPr lang="en-US" dirty="0" err="1"/>
              <a:t>cielo</a:t>
            </a:r>
            <a:r>
              <a:rPr lang="en-US" dirty="0"/>
              <a:t> &amp;/o el </a:t>
            </a:r>
            <a:r>
              <a:rPr lang="en-US" b="1" dirty="0"/>
              <a:t>ESPACIO</a:t>
            </a:r>
            <a:endParaRPr lang="en-US" sz="6000" b="1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1584FF3-61D0-D946-A485-4ADDC9B15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97"/>
            <a:ext cx="2291832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2"/>
          <a:stretch/>
        </p:blipFill>
        <p:spPr>
          <a:xfrm>
            <a:off x="0" y="1271894"/>
            <a:ext cx="12192000" cy="5586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648326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0BF67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000" b="1"/>
              <a:t>El tercer día</a:t>
            </a:r>
            <a:br>
              <a:rPr lang="es-ES_tradnl" sz="6000" b="1"/>
            </a:br>
            <a:r>
              <a:rPr lang="es-ES_tradnl"/>
              <a:t>Dios creó un HOGAR para el HOMBRE</a:t>
            </a:r>
            <a:endParaRPr lang="es-ES_tradnl" sz="6000" b="1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EEDF484-DE50-DA45-8842-5C0970B37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939"/>
            <a:ext cx="2298357" cy="30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4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2"/>
          <a:stretch/>
        </p:blipFill>
        <p:spPr>
          <a:xfrm>
            <a:off x="-111211" y="1271894"/>
            <a:ext cx="12192000" cy="5586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648326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82052" y="161381"/>
            <a:ext cx="1337510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EL </a:t>
            </a:r>
            <a:r>
              <a:rPr lang="en-US" sz="6000" b="1" dirty="0" err="1"/>
              <a:t>cuarto</a:t>
            </a:r>
            <a:r>
              <a:rPr lang="en-US" sz="6000" b="1" dirty="0"/>
              <a:t> día</a:t>
            </a:r>
            <a:br>
              <a:rPr lang="en-US" sz="6000" b="1" dirty="0"/>
            </a:br>
            <a:r>
              <a:rPr lang="en-US" dirty="0"/>
              <a:t> </a:t>
            </a:r>
            <a:r>
              <a:rPr lang="en-US" sz="3100" dirty="0"/>
              <a:t>el SOL para </a:t>
            </a:r>
            <a:r>
              <a:rPr lang="en-US" sz="3100" dirty="0" err="1"/>
              <a:t>gobernar</a:t>
            </a:r>
            <a:r>
              <a:rPr lang="en-US" sz="3100" dirty="0"/>
              <a:t> el día y la LUNA para </a:t>
            </a:r>
            <a:r>
              <a:rPr lang="en-US" sz="3100" dirty="0" err="1"/>
              <a:t>gobernar</a:t>
            </a:r>
            <a:r>
              <a:rPr lang="en-US" sz="3100" dirty="0"/>
              <a:t> la </a:t>
            </a:r>
            <a:r>
              <a:rPr lang="en-US" sz="3100" dirty="0" err="1"/>
              <a:t>noche</a:t>
            </a:r>
            <a:r>
              <a:rPr lang="en-US" sz="3100" dirty="0"/>
              <a:t> y las </a:t>
            </a:r>
            <a:r>
              <a:rPr lang="en-US" sz="3100" dirty="0" err="1"/>
              <a:t>estrellas</a:t>
            </a:r>
            <a:endParaRPr lang="en-US" sz="4900" b="1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F735B1B-18C1-1D4B-9A6A-657B73DB6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529"/>
            <a:ext cx="2248930" cy="32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2"/>
          <a:stretch/>
        </p:blipFill>
        <p:spPr>
          <a:xfrm>
            <a:off x="0" y="1271895"/>
            <a:ext cx="12192000" cy="5586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648326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0746"/>
            <a:ext cx="1182541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000" b="1"/>
              <a:t>El quinto día</a:t>
            </a:r>
            <a:br>
              <a:rPr lang="es-ES_tradnl" sz="6000" b="1"/>
            </a:br>
            <a:r>
              <a:rPr lang="es-ES_tradnl" sz="3100"/>
              <a:t>Dios llenó el cielo y las aguas con todas tipo de especies de criaturas vivientes. .</a:t>
            </a:r>
            <a:endParaRPr lang="es-ES_tradnl" sz="4900" b="1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B18E9A-C7D3-FC4E-B519-A82F00ACE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215"/>
            <a:ext cx="3094074" cy="28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2"/>
          <a:stretch/>
        </p:blipFill>
        <p:spPr>
          <a:xfrm>
            <a:off x="0" y="1271895"/>
            <a:ext cx="12192000" cy="5586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648326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220746"/>
            <a:ext cx="118007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000" b="1" dirty="0"/>
              <a:t>El sexto día</a:t>
            </a:r>
            <a:br>
              <a:rPr lang="es-ES_tradnl" sz="6000" b="1" dirty="0"/>
            </a:br>
            <a:r>
              <a:rPr lang="es-ES_tradnl" dirty="0"/>
              <a:t> animales salvajes, reptiles y seres humanos</a:t>
            </a:r>
            <a:endParaRPr lang="es-ES_tradnl" sz="6000" b="1" dirty="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1A9E0A-D384-9542-9331-EE76D0D0E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6518"/>
            <a:ext cx="2734962" cy="28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5207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5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_tradnl" sz="4000" dirty="0"/>
              <a:t>¿Qué pasó cada vez que leemos “y dijo Dios ” en la Primera Historia de la Creación?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Estas pistas nos dan claves sobre lo que vendrá en el Nuevo testamento, cuando Jesús venga a salvarnos, formando una Nueva Alianza. </a:t>
            </a:r>
          </a:p>
          <a:p>
            <a:r>
              <a:rPr lang="es-ES_tradnl" dirty="0"/>
              <a:t>Tendremos que usar nuestros gorros de detectives bíblicos y nos mantendremos alertas para ver estas pistas.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57" y="3823854"/>
            <a:ext cx="2577771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1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/>
          <a:lstStyle/>
          <a:p>
            <a:pPr algn="ctr"/>
            <a:r>
              <a:rPr lang="es-ES_tradnl">
                <a:latin typeface="Antenna Medium" panose="02000603000000020004" pitchFamily="2" charset="0"/>
              </a:rPr>
              <a:t>Conversación familiar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¿Hay </a:t>
            </a:r>
            <a:r>
              <a:rPr lang="en-US" sz="4000" b="1" dirty="0" err="1"/>
              <a:t>algún</a:t>
            </a:r>
            <a:r>
              <a:rPr lang="en-US" sz="4000" b="1" dirty="0"/>
              <a:t> </a:t>
            </a:r>
            <a:r>
              <a:rPr lang="en-US" sz="4000" b="1" dirty="0" err="1"/>
              <a:t>lugar</a:t>
            </a:r>
            <a:r>
              <a:rPr lang="en-US" sz="4000" b="1" dirty="0"/>
              <a:t> en el que </a:t>
            </a:r>
            <a:r>
              <a:rPr lang="en-US" sz="4000" b="1" dirty="0" err="1"/>
              <a:t>hayas</a:t>
            </a:r>
            <a:r>
              <a:rPr lang="en-US" sz="4000" b="1" dirty="0"/>
              <a:t> </a:t>
            </a:r>
            <a:r>
              <a:rPr lang="en-US" sz="4000" b="1" dirty="0" err="1"/>
              <a:t>estado</a:t>
            </a:r>
            <a:r>
              <a:rPr lang="en-US" sz="4000" b="1" dirty="0"/>
              <a:t> que te </a:t>
            </a:r>
            <a:r>
              <a:rPr lang="en-US" sz="4000" b="1" dirty="0" err="1"/>
              <a:t>recuerda</a:t>
            </a:r>
            <a:r>
              <a:rPr lang="en-US" sz="4000" b="1" dirty="0"/>
              <a:t> de la </a:t>
            </a:r>
            <a:r>
              <a:rPr lang="en-US" sz="4000" b="1" dirty="0" err="1"/>
              <a:t>presencia</a:t>
            </a:r>
            <a:r>
              <a:rPr lang="en-US" sz="4000" b="1" dirty="0"/>
              <a:t> de Dios?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95" y="4001294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/>
          <a:lstStyle/>
          <a:p>
            <a:pPr algn="ctr"/>
            <a:r>
              <a:rPr lang="es-ES_tradnl" dirty="0">
                <a:latin typeface="Antenna Medium" panose="02000603000000020004" pitchFamily="2" charset="0"/>
              </a:rPr>
              <a:t>Conversación familiar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/>
              <a:t>¿Cómo disfruta tu familia lo que Dios ha creado? ¿Cómo se preocupa tu familia por Su creación?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95" y="4001294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127982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38" y="1"/>
            <a:ext cx="5050468" cy="11279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ntenna Medium" panose="02000603000000020004" pitchFamily="2" charset="0"/>
              </a:rPr>
              <a:t>Misión en el hogar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9" y="2013114"/>
            <a:ext cx="5553306" cy="2160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b="1" baseline="30000" dirty="0"/>
              <a:t>1. Introducción</a:t>
            </a:r>
            <a:endParaRPr lang="es-ES_tradnl" sz="3200" baseline="30000" dirty="0"/>
          </a:p>
          <a:p>
            <a:pPr marL="0" indent="0">
              <a:lnSpc>
                <a:spcPct val="100000"/>
              </a:lnSpc>
              <a:buNone/>
            </a:pPr>
            <a:r>
              <a:rPr lang="es-ES_tradnl" sz="3200" baseline="30000" dirty="0"/>
              <a:t>Las Actividades de Misión se realizan en casa durante la semana 2 y se comparten en la reunión de familias de la semana 3.</a:t>
            </a:r>
            <a:endParaRPr lang="es-ES_tradnl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73643" y="4173335"/>
            <a:ext cx="7105136" cy="18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5100" b="1" baseline="30000" dirty="0"/>
              <a:t>2. Actividades de Misión</a:t>
            </a:r>
            <a:endParaRPr lang="es-ES_tradnl" sz="5100" baseline="30000" dirty="0"/>
          </a:p>
          <a:p>
            <a:pPr marL="0" indent="0">
              <a:buNone/>
            </a:pPr>
            <a:r>
              <a:rPr lang="es-ES_tradnl" sz="2600" dirty="0"/>
              <a:t>Ver los videos sobre la Biblia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_tradnl" sz="2600" dirty="0"/>
              <a:t>Buscar una foto de un familiar o amigo que haya muerto y por el que les gustaría que oráramos en la semana 3 y en el Día de los Santos difuntos.  Pueden hacer un dibujo si no tienen su foto.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27416" y="2013114"/>
            <a:ext cx="3785126" cy="216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200" b="1" baseline="30000" dirty="0"/>
              <a:t>3. Compartiendo en Familia</a:t>
            </a:r>
            <a:endParaRPr lang="es-ES_tradnl" sz="3200" baseline="30000" dirty="0"/>
          </a:p>
          <a:p>
            <a:pPr marL="0" indent="0">
              <a:lnSpc>
                <a:spcPct val="100000"/>
              </a:lnSpc>
              <a:buNone/>
            </a:pPr>
            <a:r>
              <a:rPr lang="es-ES_tradnl" sz="2000" dirty="0"/>
              <a:t>Prepararse para compartir en la sesión de la semana 3</a:t>
            </a:r>
          </a:p>
        </p:txBody>
      </p:sp>
    </p:spTree>
    <p:extLst>
      <p:ext uri="{BB962C8B-B14F-4D97-AF65-F5344CB8AC3E}">
        <p14:creationId xmlns:p14="http://schemas.microsoft.com/office/powerpoint/2010/main" val="53219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>
                <a:latin typeface="Antenna Medium" panose="02000603000000020004" pitchFamily="2" charset="0"/>
              </a:rPr>
              <a:t>Repaso y Oración Final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200" b="1" baseline="30000" dirty="0">
                <a:latin typeface="Adobe Garamond Pro" panose="02020502060506020403" pitchFamily="18" charset="0"/>
              </a:rPr>
              <a:t>Opción 1</a:t>
            </a:r>
            <a:r>
              <a:rPr lang="es-ES_tradnl" sz="3200" baseline="30000" dirty="0">
                <a:latin typeface="Adobe Garamond Pro" panose="020205020605060204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es-ES_tradnl" sz="3200" baseline="30000" dirty="0">
                <a:latin typeface="Adobe Garamond Pro" panose="02020502060506020403" pitchFamily="18" charset="0"/>
              </a:rPr>
              <a:t> </a:t>
            </a:r>
            <a:r>
              <a:rPr lang="es-ES_tradnl" sz="3600" baseline="30000" dirty="0">
                <a:latin typeface="Adobe Garamond Pro" panose="02020502060506020403" pitchFamily="18" charset="0"/>
              </a:rPr>
              <a:t>Señor Dios, te damos gracias por el don de Tu Palabra inspirada en la Sagrada Escritura. Te damos gracias por el don y la bondad de la creación. Ayúdanos a vivir de acuerdo con tu palabra. Te lo pedimos, en el nombre de nuestro Señor Jesucristo. Amén.</a:t>
            </a:r>
          </a:p>
          <a:p>
            <a:pPr marL="0" indent="0" algn="ctr">
              <a:buNone/>
            </a:pPr>
            <a:r>
              <a:rPr lang="es-ES_tradnl" sz="3200" b="1" baseline="30000" dirty="0">
                <a:latin typeface="Adobe Garamond Pro" panose="02020502060506020403" pitchFamily="18" charset="0"/>
              </a:rPr>
              <a:t>Opción 2</a:t>
            </a:r>
            <a:r>
              <a:rPr lang="es-ES_tradnl" sz="3200" baseline="30000" dirty="0">
                <a:latin typeface="Adobe Garamond Pro" panose="02020502060506020403" pitchFamily="18" charset="0"/>
              </a:rPr>
              <a:t>: </a:t>
            </a:r>
            <a:r>
              <a:rPr lang="es-ES_tradnl" sz="3600" baseline="30000" dirty="0">
                <a:latin typeface="Adobe Garamond Pro" panose="02020502060506020403" pitchFamily="18" charset="0"/>
              </a:rPr>
              <a:t>Padre Nuestro…….</a:t>
            </a:r>
            <a:endParaRPr lang="es-ES_tradnl" sz="3200" dirty="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34497" y="2003498"/>
            <a:ext cx="8593015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Jesucristo, Señor Nuestro, </a:t>
            </a:r>
          </a:p>
          <a:p>
            <a:pPr marL="0" indent="0">
              <a:buNone/>
            </a:pPr>
            <a:r>
              <a:rPr lang="es-ES_tradnl" sz="2400" dirty="0"/>
              <a:t>Te encomendamos a nuestra familia y te pedimos tu bendición y protección.   Te amamos mucho, con todo nuestro corazón.  Te pedimos que ayudes a nuestra familia a ser más como la Sagrada Familia.  Ayúdanos a ser amables, amorosos y pacientes los unos con los otros.  Danos la gracia que necesitamos para ser tus discípulos y para algún día alcanzar la santidad.  Te lo pedimos en tu Santo Nombre. 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Amén.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600" i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70" y="4030329"/>
            <a:ext cx="1929484" cy="1929484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D6940C-63CC-BA4D-90EE-BE0ADFE20C3F}"/>
              </a:ext>
            </a:extLst>
          </p:cNvPr>
          <p:cNvSpPr txBox="1">
            <a:spLocks/>
          </p:cNvSpPr>
          <p:nvPr/>
        </p:nvSpPr>
        <p:spPr>
          <a:xfrm>
            <a:off x="2762463" y="4445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b="1" cap="all" baseline="30000" dirty="0">
                <a:latin typeface="Antenna Black" panose="02000505000000020004" pitchFamily="2" charset="0"/>
              </a:rPr>
              <a:t>inicial</a:t>
            </a:r>
            <a:endParaRPr lang="es-ES_tradnl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878676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9302" y="118941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170" y="1201643"/>
            <a:ext cx="10791092" cy="52636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/>
              <a:t>Trata de no reirte</a:t>
            </a:r>
          </a:p>
          <a:p>
            <a:pPr marL="0" indent="0">
              <a:buNone/>
            </a:pPr>
            <a:endParaRPr lang="es-ES_tradnl"/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 Las familias se sientan en círculo y el catequista elige a una persona de cada familia para comenzar el juego.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Esa persona sonríe con su sonrisa más amplia, grande y cursi a todos los demás en el círculo, tratando de hacerlos reír. Pero, deben no deben hacer ni ruidos, ni muecas, lo único que pueden hacer es sonreír.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Por cada persona que se ría de su sonrisa, el que sonríe recibe un punto.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/>
              <a:t>Al terminar su turno, el que sonríe borra la sonrisa de su rostro con la mano y pasa la sonrisa a la siguiente persona en el círculo.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8" y="118941"/>
            <a:ext cx="1913108" cy="1663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60" y="-402162"/>
            <a:ext cx="2484844" cy="25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6685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11500" baseline="30000"/>
              <a:t>¿Quién escribió la Biblia? </a:t>
            </a:r>
          </a:p>
        </p:txBody>
      </p:sp>
      <p:pic>
        <p:nvPicPr>
          <p:cNvPr id="7" name="Online Media 8" descr="¿Quién escribió la Biblia y durante cuánto tiempo?">
            <a:hlinkClick r:id="" action="ppaction://media"/>
            <a:extLst>
              <a:ext uri="{FF2B5EF4-FFF2-40B4-BE49-F238E27FC236}">
                <a16:creationId xmlns:a16="http://schemas.microsoft.com/office/drawing/2014/main" id="{191D8272-7DA0-2E4D-9DB0-2D146118BD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7" y="1362633"/>
            <a:ext cx="7700962" cy="43513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8F9901-6E97-6643-8C6B-57C6723281B5}"/>
              </a:ext>
            </a:extLst>
          </p:cNvPr>
          <p:cNvSpPr/>
          <p:nvPr/>
        </p:nvSpPr>
        <p:spPr>
          <a:xfrm>
            <a:off x="4174168" y="6038768"/>
            <a:ext cx="40720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>
                <a:hlinkClick r:id="rId4"/>
              </a:rPr>
              <a:t>https://youtu.be/g_qRxkP7Xpo</a:t>
            </a:r>
            <a:endParaRPr lang="es-ES_tradnl" sz="24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86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2"/>
          <a:stretch/>
        </p:blipFill>
        <p:spPr>
          <a:xfrm>
            <a:off x="0" y="1325564"/>
            <a:ext cx="12192000" cy="5556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ntenna Medium" panose="02000603000000020004" pitchFamily="2" charset="0"/>
              </a:rPr>
              <a:t>Tema del </a:t>
            </a:r>
            <a:r>
              <a:rPr lang="en-US" dirty="0" err="1">
                <a:latin typeface="Antenna Medium" panose="02000603000000020004" pitchFamily="2" charset="0"/>
              </a:rPr>
              <a:t>mes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800"/>
              <a:t> La Biblia es la palabra inspirada de Dios</a:t>
            </a:r>
            <a:endParaRPr lang="es-ES_tradnl" sz="6000"/>
          </a:p>
        </p:txBody>
      </p:sp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2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811" y="147322"/>
            <a:ext cx="2952815" cy="9595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/>
              <a:t>Contenido</a:t>
            </a:r>
            <a:endParaRPr lang="en-US" sz="8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080" y="23593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Testamento = Alizanza = Promesa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Antiguo Testamento= Antigua Alianza= Antigua Promesa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Nuevo Testamento= Nueva Alianza= Nueva Promesa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703" y="899882"/>
            <a:ext cx="1089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Este año vamos a aprender sobre las importantes alianzas que hizo Dios con su pueblo, que las vemos en la Biblia, y como Dios hace una alianza/promesa contigo y conmigo hoy en día cuando recibimos los sacramentos.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26" y="4168158"/>
            <a:ext cx="5616839" cy="26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Dios nos da pistas o claves en el Antiguo Testamento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9000"/>
            <a:ext cx="10515600" cy="4351338"/>
          </a:xfrm>
        </p:spPr>
        <p:txBody>
          <a:bodyPr/>
          <a:lstStyle/>
          <a:p>
            <a:r>
              <a:rPr lang="es-ES_tradnl" dirty="0"/>
              <a:t>Estas pistas nos dan claves sobre lo que vendrá en el Nuevo Testamento, cuando Jesús venga a salvarnos, formando una Nueva Alianza. </a:t>
            </a:r>
          </a:p>
          <a:p>
            <a:r>
              <a:rPr lang="es-ES_tradnl" dirty="0"/>
              <a:t>Tendremos que usar nuestros gorros de detectives bíblicos y mantenernos alertas para ver estas pistas.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6" y="3694709"/>
            <a:ext cx="2934373" cy="29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1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6000" b="1"/>
              <a:t>Lea la historia de la Creación</a:t>
            </a:r>
            <a:br>
              <a:rPr lang="es-ES_tradnl" sz="6000" b="1"/>
            </a:br>
            <a:r>
              <a:rPr lang="es-ES_tradnl" sz="6000" b="1"/>
              <a:t>Génesis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8" y="2346158"/>
            <a:ext cx="11157284" cy="3854867"/>
          </a:xfrm>
        </p:spPr>
        <p:txBody>
          <a:bodyPr/>
          <a:lstStyle/>
          <a:p>
            <a:pPr marL="0" indent="0">
              <a:buNone/>
            </a:pPr>
            <a:endParaRPr lang="es-ES_tradnl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ES_tradnl" dirty="0">
                <a:solidFill>
                  <a:srgbClr val="00B0F0"/>
                </a:solidFill>
              </a:rPr>
              <a:t>Pista: </a:t>
            </a:r>
            <a:r>
              <a:rPr lang="es-ES_tradnl" dirty="0"/>
              <a:t>Escucha y vea que pasa cada vez que en la Biblia se dice: “y dijo Dios”. </a:t>
            </a:r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ES_tradnl" dirty="0"/>
              <a:t>¿Qué creó Dios el primer día?</a:t>
            </a:r>
          </a:p>
        </p:txBody>
      </p:sp>
    </p:spTree>
    <p:extLst>
      <p:ext uri="{BB962C8B-B14F-4D97-AF65-F5344CB8AC3E}">
        <p14:creationId xmlns:p14="http://schemas.microsoft.com/office/powerpoint/2010/main" val="274061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2"/>
          <a:stretch/>
        </p:blipFill>
        <p:spPr>
          <a:xfrm>
            <a:off x="0" y="1271894"/>
            <a:ext cx="12192000" cy="5586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4713" y="-2420"/>
            <a:ext cx="12192000" cy="1648326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0BF67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El primer día</a:t>
            </a:r>
            <a:br>
              <a:rPr lang="en-US" sz="6000" b="1" dirty="0"/>
            </a:br>
            <a:r>
              <a:rPr lang="en-US" dirty="0"/>
              <a:t> </a:t>
            </a:r>
            <a:r>
              <a:rPr lang="en-US" b="1" dirty="0"/>
              <a:t>LUZ</a:t>
            </a:r>
            <a:r>
              <a:rPr lang="en-US" dirty="0"/>
              <a:t>; </a:t>
            </a:r>
            <a:r>
              <a:rPr lang="es-ES_tradnl" dirty="0"/>
              <a:t>después, el Día y la Noche &amp;/o el </a:t>
            </a:r>
            <a:r>
              <a:rPr lang="es-ES_tradnl" b="1" dirty="0"/>
              <a:t>TIEMPO</a:t>
            </a:r>
            <a:endParaRPr lang="es-ES_tradnl" sz="6000" b="1"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364ED5B6-EB20-A24D-9040-F281D4EC5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3705327"/>
            <a:ext cx="2273644" cy="31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98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750</Words>
  <Application>Microsoft Office PowerPoint</Application>
  <PresentationFormat>Widescreen</PresentationFormat>
  <Paragraphs>59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Adobe Garamond Pro</vt:lpstr>
      <vt:lpstr>Antenna Black</vt:lpstr>
      <vt:lpstr>Antenna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¿Quién escribió la Biblia? </vt:lpstr>
      <vt:lpstr>Tema del mes</vt:lpstr>
      <vt:lpstr>Contenido</vt:lpstr>
      <vt:lpstr>Dios nos da pistas o claves en el Antiguo Testamento</vt:lpstr>
      <vt:lpstr>Lea la historia de la Creación Génesis 1</vt:lpstr>
      <vt:lpstr>El primer día  LUZ; después, el Día y la Noche &amp;/o el TIEMPO</vt:lpstr>
      <vt:lpstr>El segundo día  el cielo &amp;/o el ESPACIO</vt:lpstr>
      <vt:lpstr>El tercer día Dios creó un HOGAR para el HOMBRE</vt:lpstr>
      <vt:lpstr>EL cuarto día  el SOL para gobernar el día y la LUNA para gobernar la noche y las estrellas</vt:lpstr>
      <vt:lpstr>El quinto día Dios llenó el cielo y las aguas con todas tipo de especies de criaturas vivientes. .</vt:lpstr>
      <vt:lpstr>El sexto día  animales salvajes, reptiles y seres humanos</vt:lpstr>
      <vt:lpstr>¿Qué pasó cada vez que leemos “y dijo Dios ” en la Primera Historia de la Creación? </vt:lpstr>
      <vt:lpstr>Conversación familiar </vt:lpstr>
      <vt:lpstr>Conversación familiar </vt:lpstr>
      <vt:lpstr>Misión en el hogar</vt:lpstr>
      <vt:lpstr>Repaso y Oración Final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48</cp:revision>
  <dcterms:created xsi:type="dcterms:W3CDTF">2020-07-27T17:11:20Z</dcterms:created>
  <dcterms:modified xsi:type="dcterms:W3CDTF">2021-08-18T16:50:02Z</dcterms:modified>
</cp:coreProperties>
</file>