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8" r:id="rId3"/>
    <p:sldId id="259" r:id="rId4"/>
    <p:sldId id="260" r:id="rId5"/>
    <p:sldId id="291" r:id="rId6"/>
    <p:sldId id="301" r:id="rId7"/>
    <p:sldId id="304" r:id="rId8"/>
    <p:sldId id="305" r:id="rId9"/>
    <p:sldId id="306" r:id="rId10"/>
    <p:sldId id="314" r:id="rId11"/>
    <p:sldId id="315" r:id="rId12"/>
    <p:sldId id="316" r:id="rId13"/>
    <p:sldId id="307" r:id="rId14"/>
    <p:sldId id="309" r:id="rId15"/>
    <p:sldId id="317" r:id="rId1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FF5050"/>
    <a:srgbClr val="000000"/>
    <a:srgbClr val="FF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F565CB-2D45-A5A8-C710-7D36C8E91F1C}" v="703" dt="2024-04-22T21:33:50.2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81" autoAdjust="0"/>
    <p:restoredTop sz="94660"/>
  </p:normalViewPr>
  <p:slideViewPr>
    <p:cSldViewPr snapToGrid="0">
      <p:cViewPr varScale="1">
        <p:scale>
          <a:sx n="97" d="100"/>
          <a:sy n="97" d="100"/>
        </p:scale>
        <p:origin x="208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783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260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270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795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257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25/04/2024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296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25/04/2024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64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25/04/2024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4845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25/04/2024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393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25/04/2024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37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25/04/2024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01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ECF60-19F8-4C88-A195-93F06459BF74}" type="datetimeFigureOut">
              <a:rPr lang="es-MX" smtClean="0"/>
              <a:t>25/04/2024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567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8BZ4DQJyIg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VA9uy0mg7E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VA9uy0mg7E?si=1i7wPEtIDbwSzlI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yz15mdkh5o?feature=oembed" TargetMode="Externa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ancysblog-seeker.blogspot.com/2015/03/the-annunciation-of-our-lord.htm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ublicdomainpictures.net/view-image.php?image=177930&amp;picture=family-00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person-holding-brown-rosary-necklace-faith-pray-folded-hands-wallpaper-zjisc/download/1920x1080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st-mary-pn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hgroupgames.com.au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ngall.com/st-mary-pn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c1_d56bQpg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dacioorienta.com/es/preguntas-sobre-temas-de-salud-mental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st-mary-png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pph7nwpZN8?si=22HTE5PkewiVFwu6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pph7nwpZN8?feature=oembed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person holding a baby&#10;&#10;Description automatically generated">
            <a:extLst>
              <a:ext uri="{FF2B5EF4-FFF2-40B4-BE49-F238E27FC236}">
                <a16:creationId xmlns:a16="http://schemas.microsoft.com/office/drawing/2014/main" id="{922A3343-5474-39AE-FB2A-15E11675A8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7684" y="0"/>
            <a:ext cx="12279683" cy="6927846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6121" y="3735967"/>
            <a:ext cx="11704319" cy="1135659"/>
          </a:xfrm>
          <a:noFill/>
          <a:ln w="19050">
            <a:noFill/>
          </a:ln>
        </p:spPr>
        <p:txBody>
          <a:bodyPr>
            <a:noAutofit/>
          </a:bodyPr>
          <a:lstStyle/>
          <a:p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AMOR SALVÍFICO DE DIOS POR NOSOTROS:</a:t>
            </a:r>
          </a:p>
          <a:p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enna Black" panose="02000505000000020004" pitchFamily="2" charset="0"/>
            </a:endParaRPr>
          </a:p>
        </p:txBody>
      </p:sp>
      <p:sp>
        <p:nvSpPr>
          <p:cNvPr id="7" name="Subtitle 1"/>
          <p:cNvSpPr txBox="1">
            <a:spLocks/>
          </p:cNvSpPr>
          <p:nvPr/>
        </p:nvSpPr>
        <p:spPr>
          <a:xfrm>
            <a:off x="878722" y="4871626"/>
            <a:ext cx="10434551" cy="533131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LITURGIA Y LOS SIETE SACRAMENTOS</a:t>
            </a:r>
          </a:p>
          <a:p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TEMA: ¡MARÍA, MADRE Y REINA NUESTRA!</a:t>
            </a:r>
            <a:endParaRPr lang="en-US" sz="9600" b="1" dirty="0">
              <a:solidFill>
                <a:schemeClr val="bg1"/>
              </a:solidFill>
              <a:latin typeface="Antenna Black" panose="02000505000000020004" pitchFamily="2" charset="0"/>
            </a:endParaRPr>
          </a:p>
        </p:txBody>
      </p:sp>
      <p:pic>
        <p:nvPicPr>
          <p:cNvPr id="1027" name="Picture 3" descr="page1image1754247728">
            <a:extLst>
              <a:ext uri="{FF2B5EF4-FFF2-40B4-BE49-F238E27FC236}">
                <a16:creationId xmlns:a16="http://schemas.microsoft.com/office/drawing/2014/main" id="{B2714747-FAB5-89DE-8EBF-0F70FFF15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214" y="1165725"/>
            <a:ext cx="8748131" cy="133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1754247728">
            <a:extLst>
              <a:ext uri="{FF2B5EF4-FFF2-40B4-BE49-F238E27FC236}">
                <a16:creationId xmlns:a16="http://schemas.microsoft.com/office/drawing/2014/main" id="{ECBA61D9-6DF7-18B6-EC68-280183D34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11600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12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3F8E9-E43E-D585-4607-4EE356939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76D782-E17D-484C-152E-78D08F92FF5A}"/>
              </a:ext>
            </a:extLst>
          </p:cNvPr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A4A416-C270-FCDA-F57B-A8020D0A2E00}"/>
              </a:ext>
            </a:extLst>
          </p:cNvPr>
          <p:cNvSpPr txBox="1"/>
          <p:nvPr/>
        </p:nvSpPr>
        <p:spPr>
          <a:xfrm>
            <a:off x="-1" y="5500864"/>
            <a:ext cx="12192001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Las </a:t>
            </a:r>
            <a:r>
              <a:rPr lang="en-US" sz="2800" dirty="0" err="1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flores</a:t>
            </a:r>
            <a:r>
              <a:rPr lang="en-US" sz="2800" dirty="0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amarillas</a:t>
            </a:r>
            <a:r>
              <a:rPr lang="en-US" sz="2800" dirty="0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representan</a:t>
            </a:r>
            <a:r>
              <a:rPr lang="en-US" sz="2800" dirty="0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 la </a:t>
            </a:r>
            <a:r>
              <a:rPr lang="en-US" sz="2800" dirty="0" err="1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gracia</a:t>
            </a:r>
            <a:r>
              <a:rPr lang="en-US" sz="2800" dirty="0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 de la Inmaculada Concepción de María.
Las familias </a:t>
            </a:r>
            <a:r>
              <a:rPr lang="en-US" sz="2800" dirty="0" err="1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arrugan</a:t>
            </a:r>
            <a:r>
              <a:rPr lang="en-US" sz="2800" dirty="0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el</a:t>
            </a:r>
            <a:r>
              <a:rPr lang="en-US" sz="2800" dirty="0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papel</a:t>
            </a:r>
            <a:r>
              <a:rPr lang="en-US" sz="2800" dirty="0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 de </a:t>
            </a:r>
            <a:r>
              <a:rPr lang="en-US" sz="2800" dirty="0" err="1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seda</a:t>
            </a:r>
            <a:r>
              <a:rPr lang="en-US" sz="2800" dirty="0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amarillo</a:t>
            </a:r>
            <a:r>
              <a:rPr lang="en-US" sz="2800" dirty="0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 en </a:t>
            </a:r>
            <a:r>
              <a:rPr lang="en-US" sz="2800" dirty="0" err="1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flores</a:t>
            </a:r>
            <a:r>
              <a:rPr lang="en-US" sz="2800" dirty="0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 y </a:t>
            </a:r>
            <a:r>
              <a:rPr lang="en-US" sz="2800" dirty="0" err="1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luego</a:t>
            </a:r>
            <a:r>
              <a:rPr lang="en-US" sz="2800" dirty="0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pegan</a:t>
            </a:r>
            <a:r>
              <a:rPr lang="en-US" sz="2800" dirty="0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 las </a:t>
            </a:r>
            <a:r>
              <a:rPr lang="en-US" sz="2800" dirty="0" err="1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flores</a:t>
            </a:r>
            <a:r>
              <a:rPr lang="en-US" sz="2800" dirty="0">
                <a:solidFill>
                  <a:srgbClr val="FFFF00"/>
                </a:solidFill>
                <a:ea typeface="Calibri" panose="020F0502020204030204" pitchFamily="34" charset="0"/>
                <a:cs typeface="Times New Roman"/>
              </a:rPr>
              <a:t> a sus coronas.</a:t>
            </a:r>
            <a:endParaRPr lang="en-US" b="1" u="sng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nline Media 2" title="Mary: Immaculate Conception">
            <a:hlinkClick r:id="" action="ppaction://media"/>
            <a:extLst>
              <a:ext uri="{FF2B5EF4-FFF2-40B4-BE49-F238E27FC236}">
                <a16:creationId xmlns:a16="http://schemas.microsoft.com/office/drawing/2014/main" id="{59151496-55B1-6FA7-6533-1B7B896468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24238" y="1234717"/>
            <a:ext cx="7143522" cy="40329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242604-1599-E769-2705-34A6075046EE}"/>
              </a:ext>
            </a:extLst>
          </p:cNvPr>
          <p:cNvSpPr txBox="1"/>
          <p:nvPr/>
        </p:nvSpPr>
        <p:spPr>
          <a:xfrm>
            <a:off x="10151165" y="2676939"/>
            <a:ext cx="17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En inglés, </a:t>
            </a:r>
            <a:r>
              <a:rPr lang="en-US" dirty="0" err="1">
                <a:solidFill>
                  <a:srgbClr val="C00000"/>
                </a:solidFill>
              </a:rPr>
              <a:t>aplicar</a:t>
            </a:r>
            <a:r>
              <a:rPr lang="en-US" dirty="0">
                <a:solidFill>
                  <a:srgbClr val="C00000"/>
                </a:solidFill>
              </a:rPr>
              <a:t> subtítulos en español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CE8315-F1FB-7169-AB6E-73206402F15E}"/>
              </a:ext>
            </a:extLst>
          </p:cNvPr>
          <p:cNvSpPr txBox="1"/>
          <p:nvPr/>
        </p:nvSpPr>
        <p:spPr>
          <a:xfrm>
            <a:off x="1629797" y="225491"/>
            <a:ext cx="9210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María</a:t>
            </a: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Inmaculada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Concepción</a:t>
            </a: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s-MX" sz="49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3F8E9-E43E-D585-4607-4EE356939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76D782-E17D-484C-152E-78D08F92FF5A}"/>
              </a:ext>
            </a:extLst>
          </p:cNvPr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405D6-8D1C-4DA3-70CD-3DE4E8FDD9E9}"/>
              </a:ext>
            </a:extLst>
          </p:cNvPr>
          <p:cNvSpPr txBox="1"/>
          <p:nvPr/>
        </p:nvSpPr>
        <p:spPr>
          <a:xfrm>
            <a:off x="1490649" y="227262"/>
            <a:ext cx="9210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María</a:t>
            </a: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Virginidad</a:t>
            </a: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perpetua</a:t>
            </a:r>
            <a:endParaRPr lang="es-MX" sz="49600" b="1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A4A416-C270-FCDA-F57B-A8020D0A2E00}"/>
              </a:ext>
            </a:extLst>
          </p:cNvPr>
          <p:cNvSpPr txBox="1"/>
          <p:nvPr/>
        </p:nvSpPr>
        <p:spPr>
          <a:xfrm>
            <a:off x="0" y="5423847"/>
            <a:ext cx="12192000" cy="2369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Las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flores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blancas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representan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 la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pureza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 de María y la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Virginidad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 Perpetua.
Las familias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arrugan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el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papel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 de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seda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blanco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 en las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flores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 y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luego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pegan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 las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flores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 a sus coronas.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Times New Roman"/>
            </a:endParaRPr>
          </a:p>
          <a:p>
            <a:pPr algn="ctr"/>
            <a:endParaRPr lang="en-US" sz="3200" b="1" u="sng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>
              <a:cs typeface="Calibri" panose="020F0502020204030204"/>
            </a:endParaRPr>
          </a:p>
        </p:txBody>
      </p:sp>
      <p:pic>
        <p:nvPicPr>
          <p:cNvPr id="2" name="Online Media 1" title="Mary: Perpetual Virginity">
            <a:hlinkClick r:id="" action="ppaction://media"/>
            <a:extLst>
              <a:ext uri="{FF2B5EF4-FFF2-40B4-BE49-F238E27FC236}">
                <a16:creationId xmlns:a16="http://schemas.microsoft.com/office/drawing/2014/main" id="{171B8BAE-1EFF-F7A2-0BCC-DDCEB6F0D0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41135" y="1131345"/>
            <a:ext cx="7509728" cy="42396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5E68E0-62AC-48A5-AF3B-DA87F6D4ACA3}"/>
              </a:ext>
            </a:extLst>
          </p:cNvPr>
          <p:cNvSpPr txBox="1"/>
          <p:nvPr/>
        </p:nvSpPr>
        <p:spPr>
          <a:xfrm>
            <a:off x="10151165" y="2676939"/>
            <a:ext cx="17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En inglés, </a:t>
            </a:r>
            <a:r>
              <a:rPr lang="en-US" dirty="0" err="1">
                <a:solidFill>
                  <a:srgbClr val="C00000"/>
                </a:solidFill>
              </a:rPr>
              <a:t>aplicar</a:t>
            </a:r>
            <a:r>
              <a:rPr lang="en-US" dirty="0">
                <a:solidFill>
                  <a:srgbClr val="C00000"/>
                </a:solidFill>
              </a:rPr>
              <a:t> subtítulos en español </a:t>
            </a:r>
          </a:p>
        </p:txBody>
      </p:sp>
    </p:spTree>
    <p:extLst>
      <p:ext uri="{BB962C8B-B14F-4D97-AF65-F5344CB8AC3E}">
        <p14:creationId xmlns:p14="http://schemas.microsoft.com/office/powerpoint/2010/main" val="223114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3F8E9-E43E-D585-4607-4EE356939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76D782-E17D-484C-152E-78D08F92FF5A}"/>
              </a:ext>
            </a:extLst>
          </p:cNvPr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405D6-8D1C-4DA3-70CD-3DE4E8FDD9E9}"/>
              </a:ext>
            </a:extLst>
          </p:cNvPr>
          <p:cNvSpPr txBox="1"/>
          <p:nvPr/>
        </p:nvSpPr>
        <p:spPr>
          <a:xfrm>
            <a:off x="1490649" y="227262"/>
            <a:ext cx="9210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María</a:t>
            </a: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La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Asunción</a:t>
            </a:r>
            <a:endParaRPr lang="es-MX" sz="49600" b="1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A4A416-C270-FCDA-F57B-A8020D0A2E00}"/>
              </a:ext>
            </a:extLst>
          </p:cNvPr>
          <p:cNvSpPr txBox="1"/>
          <p:nvPr/>
        </p:nvSpPr>
        <p:spPr>
          <a:xfrm>
            <a:off x="-191616" y="5400022"/>
            <a:ext cx="12383616" cy="1492716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u="sng" dirty="0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  <a:hlinkClick r:id="rId3"/>
              </a:rPr>
              <a:t>https://youtu.be/xVA9uy0mg7E?si=1i7wPEtIDbwSzlI4</a:t>
            </a:r>
            <a:endParaRPr lang="en-US" sz="1400" b="1" u="sng" dirty="0">
              <a:solidFill>
                <a:srgbClr val="0563C1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algn="ctr"/>
            <a:endParaRPr lang="en-US" sz="1100" b="1" u="sng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Cuando</a:t>
            </a:r>
            <a:r>
              <a:rPr lang="en-US" sz="2200" b="1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María </a:t>
            </a:r>
            <a:r>
              <a:rPr lang="en-US" sz="2200" b="1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fue</a:t>
            </a:r>
            <a:r>
              <a:rPr lang="en-US" sz="2200" b="1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asunta</a:t>
            </a:r>
            <a:r>
              <a:rPr lang="en-US" sz="2200" b="1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al </a:t>
            </a:r>
            <a:r>
              <a:rPr lang="en-US" sz="2200" b="1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cielo</a:t>
            </a:r>
            <a:r>
              <a:rPr lang="en-US" sz="2200" b="1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, ¡</a:t>
            </a:r>
            <a:r>
              <a:rPr lang="en-US" sz="2200" b="1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fue</a:t>
            </a:r>
            <a:r>
              <a:rPr lang="en-US" sz="2200" b="1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coronada</a:t>
            </a:r>
            <a:r>
              <a:rPr lang="en-US" sz="2200" b="1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como</a:t>
            </a:r>
            <a:r>
              <a:rPr lang="en-US" sz="2200" b="1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la Reina del Cielo y de la Tierra! 
Las </a:t>
            </a:r>
            <a:r>
              <a:rPr lang="en-US" sz="2200" b="1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flores</a:t>
            </a:r>
            <a:r>
              <a:rPr lang="en-US" sz="2200" b="1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moradas </a:t>
            </a:r>
            <a:r>
              <a:rPr lang="en-US" sz="2200" b="1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representan</a:t>
            </a:r>
            <a:r>
              <a:rPr lang="en-US" sz="2200" b="1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la </a:t>
            </a:r>
            <a:r>
              <a:rPr lang="en-US" sz="2200" b="1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realeza</a:t>
            </a:r>
            <a:r>
              <a:rPr lang="en-US" sz="2200" b="1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de María.
</a:t>
            </a:r>
            <a:r>
              <a:rPr lang="en-US" sz="2000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Las familias </a:t>
            </a:r>
            <a:r>
              <a:rPr lang="en-US" sz="2000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arrugan</a:t>
            </a:r>
            <a:r>
              <a:rPr lang="en-US" sz="2000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2000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el</a:t>
            </a:r>
            <a:r>
              <a:rPr lang="en-US" sz="2000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2000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papel</a:t>
            </a:r>
            <a:r>
              <a:rPr lang="en-US" sz="2000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de </a:t>
            </a:r>
            <a:r>
              <a:rPr lang="en-US" sz="2000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seda</a:t>
            </a:r>
            <a:r>
              <a:rPr lang="en-US" sz="2000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2000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morado</a:t>
            </a:r>
            <a:r>
              <a:rPr lang="en-US" sz="2000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en las </a:t>
            </a:r>
            <a:r>
              <a:rPr lang="en-US" sz="2000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flores</a:t>
            </a:r>
            <a:r>
              <a:rPr lang="en-US" sz="2000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y </a:t>
            </a:r>
            <a:r>
              <a:rPr lang="en-US" sz="2000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luego</a:t>
            </a:r>
            <a:r>
              <a:rPr lang="en-US" sz="2000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2000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pegan</a:t>
            </a:r>
            <a:r>
              <a:rPr lang="en-US" sz="2000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las </a:t>
            </a:r>
            <a:r>
              <a:rPr lang="en-US" sz="2000" dirty="0" err="1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flores</a:t>
            </a:r>
            <a:r>
              <a:rPr lang="en-US" sz="2000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 a sus coronas</a:t>
            </a:r>
            <a:r>
              <a:rPr lang="en-US" sz="2200" b="1" dirty="0">
                <a:solidFill>
                  <a:srgbClr val="7030A0"/>
                </a:solidFill>
                <a:ea typeface="Times New Roman" panose="02020603050405020304" pitchFamily="18" charset="0"/>
                <a:cs typeface="Calibri"/>
              </a:rPr>
              <a:t>.</a:t>
            </a:r>
            <a:endParaRPr lang="en-US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3" name="Online Media 2" title="Mary: The Assumption">
            <a:hlinkClick r:id="" action="ppaction://media"/>
            <a:extLst>
              <a:ext uri="{FF2B5EF4-FFF2-40B4-BE49-F238E27FC236}">
                <a16:creationId xmlns:a16="http://schemas.microsoft.com/office/drawing/2014/main" id="{15C282F1-E301-00A7-65A9-1C09393862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41135" y="1078523"/>
            <a:ext cx="7509728" cy="42396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01862A-A80D-E8B8-868C-E7DF75DE9101}"/>
              </a:ext>
            </a:extLst>
          </p:cNvPr>
          <p:cNvSpPr txBox="1"/>
          <p:nvPr/>
        </p:nvSpPr>
        <p:spPr>
          <a:xfrm>
            <a:off x="10151165" y="2676939"/>
            <a:ext cx="17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En inglés, </a:t>
            </a:r>
            <a:r>
              <a:rPr lang="en-US" dirty="0" err="1">
                <a:solidFill>
                  <a:srgbClr val="C00000"/>
                </a:solidFill>
              </a:rPr>
              <a:t>aplicar</a:t>
            </a:r>
            <a:r>
              <a:rPr lang="en-US" dirty="0">
                <a:solidFill>
                  <a:srgbClr val="C00000"/>
                </a:solidFill>
              </a:rPr>
              <a:t> subtítulos en español </a:t>
            </a:r>
          </a:p>
        </p:txBody>
      </p:sp>
    </p:spTree>
    <p:extLst>
      <p:ext uri="{BB962C8B-B14F-4D97-AF65-F5344CB8AC3E}">
        <p14:creationId xmlns:p14="http://schemas.microsoft.com/office/powerpoint/2010/main" val="80112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C6AA-8DBF-462D-43C9-E9950DC0F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robe and a person in a robe&#10;&#10;Description automatically generated">
            <a:extLst>
              <a:ext uri="{FF2B5EF4-FFF2-40B4-BE49-F238E27FC236}">
                <a16:creationId xmlns:a16="http://schemas.microsoft.com/office/drawing/2014/main" id="{C53220C5-62DF-6765-6867-472862CE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3275"/>
          <a:stretch/>
        </p:blipFill>
        <p:spPr>
          <a:xfrm>
            <a:off x="1" y="123762"/>
            <a:ext cx="12191999" cy="69520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898F8C-E3E1-0397-2977-AD91409D8569}"/>
              </a:ext>
            </a:extLst>
          </p:cNvPr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89B820-6293-9933-0EA2-CE56325F6602}"/>
              </a:ext>
            </a:extLst>
          </p:cNvPr>
          <p:cNvSpPr txBox="1"/>
          <p:nvPr/>
        </p:nvSpPr>
        <p:spPr>
          <a:xfrm>
            <a:off x="1490649" y="123762"/>
            <a:ext cx="92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CONVERSACIÓN FAMILIAR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071EC4-1DAC-00D0-49A9-3E144964DF3E}"/>
              </a:ext>
            </a:extLst>
          </p:cNvPr>
          <p:cNvSpPr txBox="1"/>
          <p:nvPr/>
        </p:nvSpPr>
        <p:spPr>
          <a:xfrm>
            <a:off x="8871" y="4558647"/>
            <a:ext cx="12196342" cy="15575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Tómate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un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momento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para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reflexionar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sobre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tu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historia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favorita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sobre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María.  ¿Es la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Anunciación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, la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visita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de María a Isabel, las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bodas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Caná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u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otra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historia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? 
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Comparte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por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qué es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tu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historia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favorita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sobre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María.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80"/>
              </a:highlight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17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C0C2B-DF7D-6F40-C3AF-86210DECE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ilhouette of a family holding hands&#10;&#10;Description automatically generated">
            <a:extLst>
              <a:ext uri="{FF2B5EF4-FFF2-40B4-BE49-F238E27FC236}">
                <a16:creationId xmlns:a16="http://schemas.microsoft.com/office/drawing/2014/main" id="{AA57DB87-5E7A-9301-44E8-CDB82F7787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0215" b="1562"/>
          <a:stretch/>
        </p:blipFill>
        <p:spPr>
          <a:xfrm>
            <a:off x="0" y="727969"/>
            <a:ext cx="12192000" cy="61300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E2F38B-BE18-DD59-FBFD-1413B0482C9D}"/>
              </a:ext>
            </a:extLst>
          </p:cNvPr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7847B1-0F7C-B41F-19E9-2DC92B445706}"/>
              </a:ext>
            </a:extLst>
          </p:cNvPr>
          <p:cNvSpPr txBox="1"/>
          <p:nvPr/>
        </p:nvSpPr>
        <p:spPr>
          <a:xfrm>
            <a:off x="3084945" y="185319"/>
            <a:ext cx="7331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MISIÓN FAMILIAR EN EL HOGAR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B0E0A-0401-A729-04C9-5BBDAEF54E32}"/>
              </a:ext>
            </a:extLst>
          </p:cNvPr>
          <p:cNvSpPr txBox="1"/>
          <p:nvPr/>
        </p:nvSpPr>
        <p:spPr>
          <a:xfrm>
            <a:off x="106510" y="4733898"/>
            <a:ext cx="12081672" cy="1955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Mire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los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videos para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repasar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lo que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aprendimos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este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año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sobre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los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Siete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Sacramentos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,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así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como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los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videos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sobre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María. 
¡Revise las ideas para que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los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padres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honren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a María con sus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hijos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durante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el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mes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de mayo!
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Coloque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su corona de María, Nuestra Madre y Reina en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el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altar de su casa,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reúnanse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y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recen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una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decena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del Rosario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pidiéndole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a María que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rece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por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su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familia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. 
Por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último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, complete la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Encuesta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Familiar de Familias Formando Discípulos (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si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aún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no lo ha hecho).</a:t>
            </a:r>
            <a:endParaRPr lang="en-US" sz="2000" dirty="0">
              <a:solidFill>
                <a:srgbClr val="00B050"/>
              </a:solidFill>
              <a:highlight>
                <a:srgbClr val="808080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0517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C0C2B-DF7D-6F40-C3AF-86210DECE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rson holding a rosary&#10;&#10;Description automatically generated">
            <a:extLst>
              <a:ext uri="{FF2B5EF4-FFF2-40B4-BE49-F238E27FC236}">
                <a16:creationId xmlns:a16="http://schemas.microsoft.com/office/drawing/2014/main" id="{06DD647B-AD47-DB6D-636A-FE049C525D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983" t="26395" r="11010" b="5080"/>
          <a:stretch/>
        </p:blipFill>
        <p:spPr>
          <a:xfrm>
            <a:off x="-2778" y="1078524"/>
            <a:ext cx="12194778" cy="57794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E2F38B-BE18-DD59-FBFD-1413B0482C9D}"/>
              </a:ext>
            </a:extLst>
          </p:cNvPr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7847B1-0F7C-B41F-19E9-2DC92B445706}"/>
              </a:ext>
            </a:extLst>
          </p:cNvPr>
          <p:cNvSpPr txBox="1"/>
          <p:nvPr/>
        </p:nvSpPr>
        <p:spPr>
          <a:xfrm>
            <a:off x="3083557" y="199378"/>
            <a:ext cx="6022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ORACIÓN FINAL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B0E0A-0401-A729-04C9-5BBDAEF54E32}"/>
              </a:ext>
            </a:extLst>
          </p:cNvPr>
          <p:cNvSpPr txBox="1"/>
          <p:nvPr/>
        </p:nvSpPr>
        <p:spPr>
          <a:xfrm>
            <a:off x="369903" y="1443889"/>
            <a:ext cx="5726097" cy="50924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Coloque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la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estatua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de María en un altar/mesa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donde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se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pueda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ver. 
2.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Coloque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la vela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frente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a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ella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y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encienda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la vela. 
3. Las familias comparten las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intenciones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por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las que les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gustaría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que todos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oraran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. 
4.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Recen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juntos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una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decena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del Rosario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por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esas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intenciones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/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39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5188" y="1310329"/>
            <a:ext cx="653708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/>
              <a:t>Señor</a:t>
            </a:r>
            <a:r>
              <a:rPr lang="en-US" sz="2600" dirty="0"/>
              <a:t> </a:t>
            </a:r>
            <a:r>
              <a:rPr lang="en-US" sz="2600" dirty="0" err="1"/>
              <a:t>Jesucristo</a:t>
            </a:r>
            <a:r>
              <a:rPr lang="en-US" sz="2600" dirty="0"/>
              <a:t>,</a:t>
            </a:r>
          </a:p>
          <a:p>
            <a:r>
              <a:rPr lang="en-US" sz="2600" dirty="0"/>
              <a:t>Te </a:t>
            </a:r>
            <a:r>
              <a:rPr lang="en-US" sz="2600" dirty="0" err="1"/>
              <a:t>encomendamos</a:t>
            </a:r>
            <a:r>
              <a:rPr lang="en-US" sz="2600" dirty="0"/>
              <a:t> a </a:t>
            </a:r>
            <a:r>
              <a:rPr lang="en-US" sz="2600" dirty="0" err="1"/>
              <a:t>nuestra</a:t>
            </a:r>
            <a:r>
              <a:rPr lang="en-US" sz="2600" dirty="0"/>
              <a:t> </a:t>
            </a:r>
            <a:r>
              <a:rPr lang="en-US" sz="2600" dirty="0" err="1"/>
              <a:t>familia</a:t>
            </a:r>
            <a:r>
              <a:rPr lang="en-US" sz="2600" dirty="0"/>
              <a:t> y te </a:t>
            </a:r>
            <a:r>
              <a:rPr lang="en-US" sz="2600" dirty="0" err="1"/>
              <a:t>pedimos</a:t>
            </a:r>
            <a:r>
              <a:rPr lang="en-US" sz="2600" dirty="0"/>
              <a:t> </a:t>
            </a:r>
            <a:r>
              <a:rPr lang="en-US" sz="2600" dirty="0" err="1"/>
              <a:t>tu</a:t>
            </a:r>
            <a:r>
              <a:rPr lang="en-US" sz="2600" dirty="0"/>
              <a:t> </a:t>
            </a:r>
            <a:r>
              <a:rPr lang="en-US" sz="2600" dirty="0" err="1"/>
              <a:t>bendición</a:t>
            </a:r>
            <a:r>
              <a:rPr lang="en-US" sz="2600" dirty="0"/>
              <a:t> y </a:t>
            </a:r>
            <a:r>
              <a:rPr lang="en-US" sz="2600" dirty="0" err="1"/>
              <a:t>protección</a:t>
            </a:r>
            <a:r>
              <a:rPr lang="en-US" sz="2600" dirty="0"/>
              <a:t>. </a:t>
            </a:r>
          </a:p>
          <a:p>
            <a:endParaRPr lang="en-US" sz="2600" dirty="0"/>
          </a:p>
          <a:p>
            <a:r>
              <a:rPr lang="en-US" sz="2600" dirty="0"/>
              <a:t>Te </a:t>
            </a:r>
            <a:r>
              <a:rPr lang="en-US" sz="2600" dirty="0" err="1"/>
              <a:t>amamos</a:t>
            </a:r>
            <a:r>
              <a:rPr lang="en-US" sz="2600" dirty="0"/>
              <a:t> </a:t>
            </a:r>
            <a:r>
              <a:rPr lang="en-US" sz="2600" dirty="0" err="1"/>
              <a:t>Señor</a:t>
            </a:r>
            <a:r>
              <a:rPr lang="en-US" sz="2600" dirty="0"/>
              <a:t> Jesús con todo </a:t>
            </a:r>
            <a:r>
              <a:rPr lang="en-US" sz="2600" dirty="0" err="1"/>
              <a:t>nuestro</a:t>
            </a:r>
            <a:r>
              <a:rPr lang="en-US" sz="2600" dirty="0"/>
              <a:t> </a:t>
            </a:r>
            <a:r>
              <a:rPr lang="en-US" sz="2600" dirty="0" err="1"/>
              <a:t>corazón</a:t>
            </a:r>
            <a:r>
              <a:rPr lang="en-US" sz="2600" dirty="0"/>
              <a:t> y te </a:t>
            </a:r>
            <a:r>
              <a:rPr lang="en-US" sz="2600" dirty="0" err="1"/>
              <a:t>pedimos</a:t>
            </a:r>
            <a:r>
              <a:rPr lang="en-US" sz="2600" dirty="0"/>
              <a:t> que </a:t>
            </a:r>
            <a:r>
              <a:rPr lang="en-US" sz="2600" dirty="0" err="1"/>
              <a:t>ayudes</a:t>
            </a:r>
            <a:r>
              <a:rPr lang="en-US" sz="2600" dirty="0"/>
              <a:t> a </a:t>
            </a:r>
            <a:r>
              <a:rPr lang="en-US" sz="2600" dirty="0" err="1"/>
              <a:t>nuestra</a:t>
            </a:r>
            <a:r>
              <a:rPr lang="en-US" sz="2600" dirty="0"/>
              <a:t> </a:t>
            </a:r>
            <a:r>
              <a:rPr lang="en-US" sz="2600" dirty="0" err="1"/>
              <a:t>familia</a:t>
            </a:r>
            <a:r>
              <a:rPr lang="en-US" sz="2600" dirty="0"/>
              <a:t> a ser </a:t>
            </a:r>
            <a:r>
              <a:rPr lang="en-US" sz="2600" dirty="0" err="1"/>
              <a:t>más</a:t>
            </a:r>
            <a:r>
              <a:rPr lang="en-US" sz="2600" dirty="0"/>
              <a:t> </a:t>
            </a:r>
            <a:r>
              <a:rPr lang="en-US" sz="2600" dirty="0" err="1"/>
              <a:t>como</a:t>
            </a:r>
            <a:r>
              <a:rPr lang="en-US" sz="2600" dirty="0"/>
              <a:t> la Sagrada Familia.</a:t>
            </a:r>
          </a:p>
          <a:p>
            <a:endParaRPr lang="en-US" sz="2600" dirty="0"/>
          </a:p>
          <a:p>
            <a:r>
              <a:rPr lang="en-US" sz="2600" dirty="0" err="1"/>
              <a:t>Ayúdanos</a:t>
            </a:r>
            <a:r>
              <a:rPr lang="en-US" sz="2600" dirty="0"/>
              <a:t> a ser </a:t>
            </a:r>
            <a:r>
              <a:rPr lang="en-US" sz="2600" dirty="0" err="1"/>
              <a:t>amables</a:t>
            </a:r>
            <a:r>
              <a:rPr lang="en-US" sz="2600" dirty="0"/>
              <a:t>, amorosos y </a:t>
            </a:r>
            <a:r>
              <a:rPr lang="en-US" sz="2600" dirty="0" err="1"/>
              <a:t>pacientes</a:t>
            </a:r>
            <a:r>
              <a:rPr lang="en-US" sz="2600" dirty="0"/>
              <a:t> </a:t>
            </a:r>
            <a:r>
              <a:rPr lang="en-US" sz="2600" dirty="0" err="1"/>
              <a:t>unos</a:t>
            </a:r>
            <a:r>
              <a:rPr lang="en-US" sz="2600" dirty="0"/>
              <a:t> con </a:t>
            </a:r>
            <a:r>
              <a:rPr lang="en-US" sz="2600" dirty="0" err="1"/>
              <a:t>otros</a:t>
            </a:r>
            <a:r>
              <a:rPr lang="en-US" sz="2600" dirty="0"/>
              <a:t>. </a:t>
            </a:r>
            <a:r>
              <a:rPr lang="en-US" sz="2600" dirty="0" err="1"/>
              <a:t>Danos</a:t>
            </a:r>
            <a:r>
              <a:rPr lang="en-US" sz="2600" dirty="0"/>
              <a:t> </a:t>
            </a:r>
            <a:r>
              <a:rPr lang="en-US" sz="2600" dirty="0" err="1"/>
              <a:t>toda</a:t>
            </a:r>
            <a:r>
              <a:rPr lang="en-US" sz="2600" dirty="0"/>
              <a:t> la </a:t>
            </a:r>
            <a:r>
              <a:rPr lang="en-US" sz="2600" dirty="0" err="1"/>
              <a:t>gracia</a:t>
            </a:r>
            <a:r>
              <a:rPr lang="en-US" sz="2600" dirty="0"/>
              <a:t> que </a:t>
            </a:r>
            <a:r>
              <a:rPr lang="en-US" sz="2600" dirty="0" err="1"/>
              <a:t>necesitamos</a:t>
            </a:r>
            <a:r>
              <a:rPr lang="en-US" sz="2600" dirty="0"/>
              <a:t> para </a:t>
            </a:r>
            <a:r>
              <a:rPr lang="en-US" sz="2600" dirty="0" err="1"/>
              <a:t>convertirnos</a:t>
            </a:r>
            <a:r>
              <a:rPr lang="en-US" sz="2600" dirty="0"/>
              <a:t> en santos y </a:t>
            </a:r>
            <a:r>
              <a:rPr lang="en-US" sz="2600" dirty="0" err="1"/>
              <a:t>tus</a:t>
            </a:r>
            <a:r>
              <a:rPr lang="en-US" sz="2600" dirty="0"/>
              <a:t> </a:t>
            </a:r>
            <a:r>
              <a:rPr lang="en-US" sz="2600" dirty="0" err="1"/>
              <a:t>fieles</a:t>
            </a:r>
            <a:r>
              <a:rPr lang="en-US" sz="2600" dirty="0"/>
              <a:t> </a:t>
            </a:r>
            <a:r>
              <a:rPr lang="en-US" sz="2600" dirty="0" err="1"/>
              <a:t>discípulos</a:t>
            </a:r>
            <a:r>
              <a:rPr lang="en-US" sz="2600" dirty="0"/>
              <a:t>.</a:t>
            </a:r>
          </a:p>
          <a:p>
            <a:r>
              <a:rPr lang="en-US" sz="2600" dirty="0" err="1"/>
              <a:t>Amén</a:t>
            </a:r>
            <a:r>
              <a:rPr lang="en-US" sz="26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-43962" y="-2211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BF67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83497" y="40298"/>
            <a:ext cx="6537082" cy="149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cap="all" baseline="30000" dirty="0">
                <a:solidFill>
                  <a:schemeClr val="bg1"/>
                </a:solidFill>
              </a:rPr>
              <a:t>ORACIÓN INICIAL </a:t>
            </a:r>
            <a:endParaRPr lang="en-US" sz="6600" cap="all" baseline="30000" dirty="0">
              <a:solidFill>
                <a:schemeClr val="bg1"/>
              </a:solidFill>
            </a:endParaRPr>
          </a:p>
        </p:txBody>
      </p:sp>
      <p:pic>
        <p:nvPicPr>
          <p:cNvPr id="8" name="Picture 7" descr="A person in a robe praying&#10;&#10;Description automatically generated">
            <a:extLst>
              <a:ext uri="{FF2B5EF4-FFF2-40B4-BE49-F238E27FC236}">
                <a16:creationId xmlns:a16="http://schemas.microsoft.com/office/drawing/2014/main" id="{52687FF1-E698-B617-04F1-60A7C83BD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54918" y="320918"/>
            <a:ext cx="6537082" cy="653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92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coin&#10;&#10;Description automatically generated">
            <a:extLst>
              <a:ext uri="{FF2B5EF4-FFF2-40B4-BE49-F238E27FC236}">
                <a16:creationId xmlns:a16="http://schemas.microsoft.com/office/drawing/2014/main" id="{F4046B30-7C6C-A18F-FC03-0A93164C25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64" b="7260"/>
          <a:stretch/>
        </p:blipFill>
        <p:spPr>
          <a:xfrm>
            <a:off x="6622742" y="847811"/>
            <a:ext cx="5569258" cy="601018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5364" y="-1"/>
            <a:ext cx="11849621" cy="12469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CENTAVO POR TUS PENSAMIENTOS</a:t>
            </a:r>
            <a:endParaRPr lang="en-US" sz="102800" b="1" cap="all" baseline="30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772" y="1091444"/>
            <a:ext cx="6074172" cy="58398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jugar</a:t>
            </a:r>
            <a:r>
              <a:rPr lang="en-US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6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Cada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participante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recibe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una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moneda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. </a:t>
            </a:r>
          </a:p>
          <a:p>
            <a:pPr>
              <a:buFont typeface="+mj-lt"/>
              <a:buAutoNum type="arabicPeriod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Cuando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es su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turno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, comparten algo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significativo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que les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sucedio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́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el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año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en que se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fabrico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́ la </a:t>
            </a:r>
          </a:p>
          <a:p>
            <a:pPr>
              <a:buFont typeface="+mj-lt"/>
              <a:buAutoNum type="arabicPeriod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moneda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. 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(¡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Asegúrate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de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verificar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que las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fechas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en las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monedas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no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sean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anteriores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a las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fechas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de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nacimiento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de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los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niños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! Los padres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pueden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ayudar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los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niños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más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pequeños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MinionPro"/>
              </a:rPr>
              <a:t>). </a:t>
            </a: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Adaptad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https://youthgroupgames.com.au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30588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0617" y="185318"/>
            <a:ext cx="10490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CONCEPTOS PRINCIPALES </a:t>
            </a:r>
            <a:endParaRPr lang="es-MX" sz="413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987" y="1087866"/>
            <a:ext cx="11427148" cy="1849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_tradnl" sz="3400" b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Revisar el tema de este año:</a:t>
            </a:r>
            <a:r>
              <a:rPr lang="es-ES_tradnl" sz="3400" b="1" dirty="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s-ES_tradnl" sz="3400" b="1" i="1" dirty="0">
              <a:latin typeface="Calibri"/>
              <a:ea typeface="Calibri" panose="020F0502020204030204" pitchFamily="34" charset="0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_tradnl" sz="3400" b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los Siete Sacramentos como el amor salvífico de Dios volcado en nosotros, y María, Madre y Reina Nuestra !</a:t>
            </a:r>
            <a:endParaRPr lang="es-ES_tradnl" sz="3400" b="1" i="1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3" name="Picture 2" descr="A group of symbols on a black background&#10;&#10;Description automatically generated">
            <a:extLst>
              <a:ext uri="{FF2B5EF4-FFF2-40B4-BE49-F238E27FC236}">
                <a16:creationId xmlns:a16="http://schemas.microsoft.com/office/drawing/2014/main" id="{338E273F-D080-7C84-E726-281CA3FD7A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088" y="3429000"/>
            <a:ext cx="3093800" cy="3146344"/>
          </a:xfrm>
          <a:prstGeom prst="rect">
            <a:avLst/>
          </a:prstGeom>
        </p:spPr>
      </p:pic>
      <p:pic>
        <p:nvPicPr>
          <p:cNvPr id="7" name="Picture 6" descr="A person in a blue robe&#10;&#10;Description automatically generated">
            <a:extLst>
              <a:ext uri="{FF2B5EF4-FFF2-40B4-BE49-F238E27FC236}">
                <a16:creationId xmlns:a16="http://schemas.microsoft.com/office/drawing/2014/main" id="{9DEB7B4A-9B61-5BB7-353B-9B12C2805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91275" y="2995652"/>
            <a:ext cx="2344941" cy="4016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6199C7-4D87-06CB-6925-3394A2B85F4A}"/>
              </a:ext>
            </a:extLst>
          </p:cNvPr>
          <p:cNvSpPr txBox="1"/>
          <p:nvPr/>
        </p:nvSpPr>
        <p:spPr>
          <a:xfrm>
            <a:off x="-3131507" y="-1816274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Siete</a:t>
            </a:r>
            <a:r>
              <a:rPr lang="en-US" dirty="0"/>
              <a:t> </a:t>
            </a:r>
            <a:r>
              <a:rPr lang="en-US" dirty="0" err="1"/>
              <a:t>Sacramentos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339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90649" y="123762"/>
            <a:ext cx="92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CONTENIDO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1854" y="1117030"/>
            <a:ext cx="9488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Sacramentos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| Explicados en 5 minutos</a:t>
            </a:r>
            <a:endParaRPr lang="en-US" sz="8800" b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8D949-874B-91FD-2310-9CAE55CF09B3}"/>
              </a:ext>
            </a:extLst>
          </p:cNvPr>
          <p:cNvSpPr txBox="1"/>
          <p:nvPr/>
        </p:nvSpPr>
        <p:spPr>
          <a:xfrm>
            <a:off x="3494315" y="6286500"/>
            <a:ext cx="630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https://youtu.be/gc1_d56bQpg?si=waLv-14qqk9B1eO-</a:t>
            </a:r>
          </a:p>
        </p:txBody>
      </p:sp>
      <p:pic>
        <p:nvPicPr>
          <p:cNvPr id="3" name="Online Media 2" descr="Los Sacramentos | Explicados en 5 minutos">
            <a:hlinkClick r:id="" action="ppaction://media"/>
            <a:extLst>
              <a:ext uri="{FF2B5EF4-FFF2-40B4-BE49-F238E27FC236}">
                <a16:creationId xmlns:a16="http://schemas.microsoft.com/office/drawing/2014/main" id="{4E5ECD06-0F9D-5E29-59AF-2708D68A2FE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91430" y="1953280"/>
            <a:ext cx="7202466" cy="407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8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90649" y="123762"/>
            <a:ext cx="92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ACTIVIDAD FAMILIAR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5" y="1078521"/>
            <a:ext cx="12188006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Para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repasar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los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7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Sacramentos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,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juegue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al </a:t>
            </a:r>
            <a:r>
              <a:rPr lang="en-US" sz="2800" i="1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Juego</a:t>
            </a:r>
            <a:r>
              <a:rPr lang="en-US" sz="2800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de </a:t>
            </a:r>
            <a:r>
              <a:rPr lang="en-US" sz="2800" i="1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Lanzamiento</a:t>
            </a:r>
            <a:r>
              <a:rPr lang="en-US" sz="2800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de </a:t>
            </a:r>
            <a:r>
              <a:rPr lang="en-US" sz="2800" i="1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Clasificación</a:t>
            </a:r>
            <a:r>
              <a:rPr lang="en-US" sz="2800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de </a:t>
            </a:r>
            <a:r>
              <a:rPr lang="en-US" sz="2800" i="1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Sacramentos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. Este es un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divertido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juego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de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aprendizaje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cooperativo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. Los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equipos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compiten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para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arrojar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discos de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espuma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etiquetados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con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los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7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sacramentos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en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los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recipientes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apropiados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. ¿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Pueden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clasificarlos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y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atinar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su </a:t>
            </a:r>
            <a:r>
              <a:rPr lang="en-US" sz="28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tiro</a:t>
            </a:r>
            <a:r>
              <a:rPr lang="en-US" sz="2800" dirty="0">
                <a:latin typeface="Calibri"/>
                <a:ea typeface="Calibri" panose="020F0502020204030204" pitchFamily="34" charset="0"/>
                <a:cs typeface="Times New Roman"/>
              </a:rPr>
              <a:t>? </a:t>
            </a:r>
            <a:endParaRPr lang="en-US" sz="177700" b="1" dirty="0">
              <a:cs typeface="Calibri"/>
            </a:endParaRPr>
          </a:p>
        </p:txBody>
      </p:sp>
      <p:pic>
        <p:nvPicPr>
          <p:cNvPr id="6" name="Picture 5" descr="Several containers with labels&#10;&#10;Description automatically generated">
            <a:extLst>
              <a:ext uri="{FF2B5EF4-FFF2-40B4-BE49-F238E27FC236}">
                <a16:creationId xmlns:a16="http://schemas.microsoft.com/office/drawing/2014/main" id="{D7771733-2832-3774-F5CF-D24404D7C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45" y="2894403"/>
            <a:ext cx="8257508" cy="371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55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5463D-AB50-118A-1C62-C6C9D3D6D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hild with question marks above his head&#10;&#10;Description automatically generated">
            <a:extLst>
              <a:ext uri="{FF2B5EF4-FFF2-40B4-BE49-F238E27FC236}">
                <a16:creationId xmlns:a16="http://schemas.microsoft.com/office/drawing/2014/main" id="{3AD68037-7477-B3CA-B977-B3CF770F30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0886" y="1507671"/>
            <a:ext cx="5350329" cy="53503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BD6B81-91B1-FBE5-BDBE-66188863CA64}"/>
              </a:ext>
            </a:extLst>
          </p:cNvPr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4A2BF4-473B-048E-1DB8-B5116F70AD45}"/>
              </a:ext>
            </a:extLst>
          </p:cNvPr>
          <p:cNvSpPr txBox="1"/>
          <p:nvPr/>
        </p:nvSpPr>
        <p:spPr>
          <a:xfrm>
            <a:off x="1327811" y="0"/>
            <a:ext cx="92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¿Qué es un dogma?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61728-2839-A8D6-2095-D7DA19A26913}"/>
              </a:ext>
            </a:extLst>
          </p:cNvPr>
          <p:cNvSpPr txBox="1"/>
          <p:nvPr/>
        </p:nvSpPr>
        <p:spPr>
          <a:xfrm>
            <a:off x="5933161" y="1416909"/>
            <a:ext cx="5482850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Un dogma es </a:t>
            </a:r>
            <a:r>
              <a:rPr lang="en-US" sz="44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una</a:t>
            </a:r>
            <a:r>
              <a:rPr lang="en-US" sz="4400" b="1" dirty="0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verdad</a:t>
            </a:r>
            <a:r>
              <a:rPr lang="en-US" sz="4400" b="1" dirty="0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 que la Iglesia define o </a:t>
            </a:r>
            <a:r>
              <a:rPr lang="en-US" sz="44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enseña</a:t>
            </a:r>
            <a:r>
              <a:rPr lang="en-US" sz="4400" b="1" dirty="0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 que es </a:t>
            </a:r>
            <a:r>
              <a:rPr lang="en-US" sz="44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revelada</a:t>
            </a:r>
            <a:r>
              <a:rPr lang="en-US" sz="4400" b="1" dirty="0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por</a:t>
            </a:r>
            <a:r>
              <a:rPr lang="en-US" sz="4400" b="1" dirty="0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 Dios, y que todos </a:t>
            </a:r>
            <a:r>
              <a:rPr lang="en-US" sz="44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los</a:t>
            </a:r>
            <a:r>
              <a:rPr lang="en-US" sz="4400" b="1" dirty="0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fieles</a:t>
            </a:r>
            <a:r>
              <a:rPr lang="en-US" sz="4400" b="1" dirty="0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están</a:t>
            </a:r>
            <a:r>
              <a:rPr lang="en-US" sz="4400" b="1" dirty="0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llamados</a:t>
            </a:r>
            <a:r>
              <a:rPr lang="en-US" sz="4400" b="1" dirty="0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 a </a:t>
            </a:r>
            <a:r>
              <a:rPr lang="en-US" sz="44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creer</a:t>
            </a:r>
            <a:r>
              <a:rPr lang="en-US" sz="4400" b="1" dirty="0">
                <a:solidFill>
                  <a:srgbClr val="C00000"/>
                </a:solidFill>
                <a:ea typeface="Calibri" panose="020F0502020204030204" pitchFamily="34" charset="0"/>
                <a:cs typeface="Times New Roman"/>
              </a:rPr>
              <a:t>.</a:t>
            </a:r>
            <a:endParaRPr lang="en-US" sz="4400" b="1" dirty="0">
              <a:solidFill>
                <a:srgbClr val="C00000"/>
              </a:solidFill>
              <a:latin typeface="Calibri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995CAC-09AC-6B53-24B4-59AAA7C3671E}"/>
              </a:ext>
            </a:extLst>
          </p:cNvPr>
          <p:cNvSpPr txBox="1"/>
          <p:nvPr/>
        </p:nvSpPr>
        <p:spPr>
          <a:xfrm>
            <a:off x="-10886" y="6948685"/>
            <a:ext cx="5350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undacioorienta.com/es/preguntas-sobre-temas-de-salud-mental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59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D950C-D75B-3812-41BD-794880F9C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F1C189-27B3-7F13-329A-06EE2A74EFBF}"/>
              </a:ext>
            </a:extLst>
          </p:cNvPr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12630-9E62-F7CA-6B07-FE789237190A}"/>
              </a:ext>
            </a:extLst>
          </p:cNvPr>
          <p:cNvSpPr txBox="1"/>
          <p:nvPr/>
        </p:nvSpPr>
        <p:spPr>
          <a:xfrm>
            <a:off x="0" y="123762"/>
            <a:ext cx="14842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MAYO ES EL MES DE MARIA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6DAED1-F7EE-11D3-6475-8335FD4E3D9A}"/>
              </a:ext>
            </a:extLst>
          </p:cNvPr>
          <p:cNvSpPr txBox="1"/>
          <p:nvPr/>
        </p:nvSpPr>
        <p:spPr>
          <a:xfrm>
            <a:off x="5246757" y="1193426"/>
            <a:ext cx="6471767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Dado que mayo es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el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mes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en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el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que la Iglesia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Católica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tradicionalmente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honra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a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María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,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nuestra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Madre y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nuestra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Reina,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aprenderemos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sobre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los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dogmas (o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doctrinas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) que la Iglesia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Católica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enseña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que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han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sido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revelados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por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Dios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sobre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María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.</a:t>
            </a:r>
          </a:p>
          <a:p>
            <a:pPr algn="ctr"/>
            <a:endParaRPr lang="en-US" sz="2600" b="1" dirty="0">
              <a:solidFill>
                <a:srgbClr val="FF5050"/>
              </a:solidFill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algn="ctr"/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A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medida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que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aprendamos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acerca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de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María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,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haremos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una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corona de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María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, Nuestra Madre y Reina para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llevarla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a casa y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colocarla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en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nuestros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altares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de </a:t>
            </a:r>
            <a:r>
              <a:rPr lang="en-US" sz="2600" b="1" dirty="0" err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nuestras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casas.</a:t>
            </a:r>
          </a:p>
          <a:p>
            <a:pPr algn="ctr"/>
            <a:r>
              <a:rPr lang="en-US" sz="2600" b="1" dirty="0" err="1">
                <a:solidFill>
                  <a:srgbClr val="00B050"/>
                </a:solidFill>
                <a:ea typeface="Calibri" panose="020F0502020204030204" pitchFamily="34" charset="0"/>
                <a:cs typeface="Calibri"/>
              </a:rPr>
              <a:t>Comienza</a:t>
            </a:r>
            <a:r>
              <a:rPr lang="en-US" sz="2600" b="1" dirty="0">
                <a:solidFill>
                  <a:srgbClr val="00B050"/>
                </a:solidFill>
                <a:ea typeface="Calibri" panose="020F0502020204030204" pitchFamily="34" charset="0"/>
                <a:cs typeface="Calibri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a typeface="Calibri" panose="020F0502020204030204" pitchFamily="34" charset="0"/>
                <a:cs typeface="Calibri"/>
              </a:rPr>
              <a:t>envolviendo</a:t>
            </a:r>
            <a:r>
              <a:rPr lang="en-US" sz="2600" b="1" dirty="0">
                <a:solidFill>
                  <a:srgbClr val="00B050"/>
                </a:solidFill>
                <a:ea typeface="Calibri" panose="020F0502020204030204" pitchFamily="34" charset="0"/>
                <a:cs typeface="Calibri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a typeface="Calibri" panose="020F0502020204030204" pitchFamily="34" charset="0"/>
                <a:cs typeface="Calibri"/>
              </a:rPr>
              <a:t>el</a:t>
            </a:r>
            <a:r>
              <a:rPr lang="en-US" sz="2600" b="1" dirty="0">
                <a:solidFill>
                  <a:srgbClr val="00B050"/>
                </a:solidFill>
                <a:ea typeface="Calibri" panose="020F0502020204030204" pitchFamily="34" charset="0"/>
                <a:cs typeface="Calibri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a typeface="Calibri" panose="020F0502020204030204" pitchFamily="34" charset="0"/>
                <a:cs typeface="Calibri"/>
              </a:rPr>
              <a:t>papel</a:t>
            </a:r>
            <a:r>
              <a:rPr lang="en-US" sz="2600" b="1" dirty="0">
                <a:solidFill>
                  <a:srgbClr val="00B050"/>
                </a:solidFill>
                <a:ea typeface="Calibri" panose="020F0502020204030204" pitchFamily="34" charset="0"/>
                <a:cs typeface="Calibri"/>
              </a:rPr>
              <a:t> de </a:t>
            </a:r>
            <a:r>
              <a:rPr lang="en-US" sz="2600" b="1" dirty="0" err="1">
                <a:solidFill>
                  <a:srgbClr val="00B050"/>
                </a:solidFill>
                <a:ea typeface="Calibri" panose="020F0502020204030204" pitchFamily="34" charset="0"/>
                <a:cs typeface="Calibri"/>
              </a:rPr>
              <a:t>seda</a:t>
            </a:r>
            <a:r>
              <a:rPr lang="en-US" sz="2600" b="1" dirty="0">
                <a:solidFill>
                  <a:srgbClr val="00B050"/>
                </a:solidFill>
                <a:ea typeface="Calibri" panose="020F0502020204030204" pitchFamily="34" charset="0"/>
                <a:cs typeface="Calibri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a typeface="Calibri" panose="020F0502020204030204" pitchFamily="34" charset="0"/>
                <a:cs typeface="Calibri"/>
              </a:rPr>
              <a:t>verde</a:t>
            </a:r>
            <a:r>
              <a:rPr lang="en-US" sz="2600" b="1" dirty="0">
                <a:solidFill>
                  <a:srgbClr val="00B050"/>
                </a:solidFill>
                <a:ea typeface="Calibri" panose="020F0502020204030204" pitchFamily="34" charset="0"/>
                <a:cs typeface="Calibri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a typeface="Calibri" panose="020F0502020204030204" pitchFamily="34" charset="0"/>
                <a:cs typeface="Calibri"/>
              </a:rPr>
              <a:t>alrededor</a:t>
            </a:r>
            <a:r>
              <a:rPr lang="en-US" sz="2600" b="1" dirty="0">
                <a:solidFill>
                  <a:srgbClr val="00B050"/>
                </a:solidFill>
                <a:ea typeface="Calibri" panose="020F0502020204030204" pitchFamily="34" charset="0"/>
                <a:cs typeface="Calibri"/>
              </a:rPr>
              <a:t> del alambre para que </a:t>
            </a:r>
            <a:r>
              <a:rPr lang="en-US" sz="2600" b="1" dirty="0" err="1">
                <a:solidFill>
                  <a:srgbClr val="00B050"/>
                </a:solidFill>
                <a:ea typeface="Calibri" panose="020F0502020204030204" pitchFamily="34" charset="0"/>
                <a:cs typeface="Calibri"/>
              </a:rPr>
              <a:t>sean</a:t>
            </a:r>
            <a:r>
              <a:rPr lang="en-US" sz="2600" b="1" dirty="0">
                <a:solidFill>
                  <a:srgbClr val="00B050"/>
                </a:solidFill>
                <a:ea typeface="Calibri" panose="020F0502020204030204" pitchFamily="34" charset="0"/>
                <a:cs typeface="Calibri"/>
              </a:rPr>
              <a:t> las "hojas".</a:t>
            </a:r>
            <a:endParaRPr lang="en-US" sz="2600" b="1" dirty="0">
              <a:solidFill>
                <a:srgbClr val="00B050"/>
              </a:solidFill>
              <a:cs typeface="Calibri" panose="020F0502020204030204"/>
            </a:endParaRPr>
          </a:p>
        </p:txBody>
      </p:sp>
      <p:pic>
        <p:nvPicPr>
          <p:cNvPr id="9" name="Picture 8" descr="A painting of a person holding a child&#10;&#10;Description automatically generated">
            <a:extLst>
              <a:ext uri="{FF2B5EF4-FFF2-40B4-BE49-F238E27FC236}">
                <a16:creationId xmlns:a16="http://schemas.microsoft.com/office/drawing/2014/main" id="{0DE0BC25-3F2B-18EB-687C-9E08FD2F5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588045" y="-312203"/>
            <a:ext cx="5973534" cy="77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92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3F8E9-E43E-D585-4607-4EE356939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76D782-E17D-484C-152E-78D08F92FF5A}"/>
              </a:ext>
            </a:extLst>
          </p:cNvPr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405D6-8D1C-4DA3-70CD-3DE4E8FDD9E9}"/>
              </a:ext>
            </a:extLst>
          </p:cNvPr>
          <p:cNvSpPr txBox="1"/>
          <p:nvPr/>
        </p:nvSpPr>
        <p:spPr>
          <a:xfrm>
            <a:off x="1490649" y="227262"/>
            <a:ext cx="9210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 Lucas 1:26-33 o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</a:t>
            </a:r>
            <a:endParaRPr lang="es-MX" sz="49600" b="1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A4A416-C270-FCDA-F57B-A8020D0A2E00}"/>
              </a:ext>
            </a:extLst>
          </p:cNvPr>
          <p:cNvSpPr txBox="1"/>
          <p:nvPr/>
        </p:nvSpPr>
        <p:spPr>
          <a:xfrm>
            <a:off x="0" y="5423847"/>
            <a:ext cx="12099235" cy="1744067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u="sng" dirty="0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  <a:hlinkClick r:id="rId3"/>
              </a:rPr>
              <a:t>https://youtu.be/Hpph7nwpZN8?si=22HTE5PkewiVFwu6</a:t>
            </a:r>
            <a:endParaRPr lang="en-US" sz="1400" b="1" u="sng" dirty="0">
              <a:solidFill>
                <a:srgbClr val="0563C1"/>
              </a:solidFill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algn="ctr"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Las </a:t>
            </a:r>
            <a:r>
              <a:rPr lang="en-US" sz="24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flores</a:t>
            </a: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azules</a:t>
            </a: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representan</a:t>
            </a: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 a María </a:t>
            </a:r>
            <a:r>
              <a:rPr lang="en-US" sz="24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convirtiéndose</a:t>
            </a: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 en la </a:t>
            </a:r>
            <a:r>
              <a:rPr lang="en-US" sz="24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madre</a:t>
            </a: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 de Jesús, </a:t>
            </a:r>
            <a:r>
              <a:rPr lang="en-US" sz="24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el</a:t>
            </a: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Hijo</a:t>
            </a: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 de Dios. 
Las familias </a:t>
            </a:r>
            <a:r>
              <a:rPr lang="en-US" sz="24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arrugan</a:t>
            </a: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el</a:t>
            </a: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papel</a:t>
            </a: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 de </a:t>
            </a:r>
            <a:r>
              <a:rPr lang="en-US" sz="24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seda</a:t>
            </a: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azul</a:t>
            </a: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 en las </a:t>
            </a:r>
            <a:r>
              <a:rPr lang="en-US" sz="24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flores</a:t>
            </a: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 y </a:t>
            </a:r>
            <a:r>
              <a:rPr lang="en-US" sz="24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luego</a:t>
            </a: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pegan</a:t>
            </a: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 las </a:t>
            </a:r>
            <a:r>
              <a:rPr lang="en-US" sz="24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flores</a:t>
            </a: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 a sus coronas.</a:t>
            </a:r>
            <a:endParaRPr lang="en-US" sz="3200" b="1" u="sng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/>
          </a:p>
        </p:txBody>
      </p:sp>
      <p:pic>
        <p:nvPicPr>
          <p:cNvPr id="2" name="Online Media 1" title="Mary: Mother of God">
            <a:hlinkClick r:id="" action="ppaction://media"/>
            <a:extLst>
              <a:ext uri="{FF2B5EF4-FFF2-40B4-BE49-F238E27FC236}">
                <a16:creationId xmlns:a16="http://schemas.microsoft.com/office/drawing/2014/main" id="{F0B113F4-87C7-C77E-861A-F12A6E24AF2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29543" y="1223965"/>
            <a:ext cx="7132909" cy="4026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6DAD89-D8CC-2892-FB2D-BD50199F5A2D}"/>
              </a:ext>
            </a:extLst>
          </p:cNvPr>
          <p:cNvSpPr txBox="1"/>
          <p:nvPr/>
        </p:nvSpPr>
        <p:spPr>
          <a:xfrm>
            <a:off x="10151165" y="2676939"/>
            <a:ext cx="17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En inglés, </a:t>
            </a:r>
            <a:r>
              <a:rPr lang="en-US" dirty="0" err="1">
                <a:solidFill>
                  <a:srgbClr val="C00000"/>
                </a:solidFill>
              </a:rPr>
              <a:t>aplicar</a:t>
            </a:r>
            <a:r>
              <a:rPr lang="en-US" dirty="0">
                <a:solidFill>
                  <a:srgbClr val="C00000"/>
                </a:solidFill>
              </a:rPr>
              <a:t> subtítulos en español </a:t>
            </a:r>
          </a:p>
        </p:txBody>
      </p:sp>
    </p:spTree>
    <p:extLst>
      <p:ext uri="{BB962C8B-B14F-4D97-AF65-F5344CB8AC3E}">
        <p14:creationId xmlns:p14="http://schemas.microsoft.com/office/powerpoint/2010/main" val="1002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22655</TotalTime>
  <Words>853</Words>
  <Application>Microsoft Office PowerPoint</Application>
  <PresentationFormat>Widescreen</PresentationFormat>
  <Paragraphs>59</Paragraphs>
  <Slides>15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Oppermann</dc:creator>
  <cp:lastModifiedBy>Monica Oppermann</cp:lastModifiedBy>
  <cp:revision>429</cp:revision>
  <dcterms:created xsi:type="dcterms:W3CDTF">2021-11-19T16:04:10Z</dcterms:created>
  <dcterms:modified xsi:type="dcterms:W3CDTF">2024-04-25T14:33:15Z</dcterms:modified>
</cp:coreProperties>
</file>