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42" r:id="rId2"/>
    <p:sldId id="258" r:id="rId3"/>
    <p:sldId id="259" r:id="rId4"/>
    <p:sldId id="323" r:id="rId5"/>
    <p:sldId id="285" r:id="rId6"/>
    <p:sldId id="326" r:id="rId7"/>
    <p:sldId id="327" r:id="rId8"/>
    <p:sldId id="313" r:id="rId9"/>
    <p:sldId id="315" r:id="rId10"/>
    <p:sldId id="324" r:id="rId11"/>
    <p:sldId id="328" r:id="rId12"/>
    <p:sldId id="343" r:id="rId13"/>
    <p:sldId id="330" r:id="rId14"/>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000000"/>
    <a:srgbClr val="009999"/>
    <a:srgbClr val="990033"/>
    <a:srgbClr val="FF505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8899" autoAdjust="0"/>
    <p:restoredTop sz="94660"/>
  </p:normalViewPr>
  <p:slideViewPr>
    <p:cSldViewPr snapToGrid="0">
      <p:cViewPr varScale="1">
        <p:scale>
          <a:sx n="103" d="100"/>
          <a:sy n="103" d="100"/>
        </p:scale>
        <p:origin x="11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s-MX"/>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s-MX"/>
          </a:p>
        </p:txBody>
      </p:sp>
      <p:sp>
        <p:nvSpPr>
          <p:cNvPr id="4" name="Date Placeholder 3"/>
          <p:cNvSpPr>
            <a:spLocks noGrp="1"/>
          </p:cNvSpPr>
          <p:nvPr>
            <p:ph type="dt" sz="half" idx="10"/>
          </p:nvPr>
        </p:nvSpPr>
        <p:spPr/>
        <p:txBody>
          <a:bodyPr/>
          <a:lstStyle/>
          <a:p>
            <a:fld id="{F98ECF60-19F8-4C88-A195-93F06459BF74}" type="datetimeFigureOut">
              <a:rPr lang="es-MX" smtClean="0"/>
              <a:t>20/02/2025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4017838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MX"/>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Date Placeholder 3"/>
          <p:cNvSpPr>
            <a:spLocks noGrp="1"/>
          </p:cNvSpPr>
          <p:nvPr>
            <p:ph type="dt" sz="half" idx="10"/>
          </p:nvPr>
        </p:nvSpPr>
        <p:spPr/>
        <p:txBody>
          <a:bodyPr/>
          <a:lstStyle/>
          <a:p>
            <a:fld id="{F98ECF60-19F8-4C88-A195-93F06459BF74}" type="datetimeFigureOut">
              <a:rPr lang="es-MX" smtClean="0"/>
              <a:t>20/02/2025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3792608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s-MX"/>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Date Placeholder 3"/>
          <p:cNvSpPr>
            <a:spLocks noGrp="1"/>
          </p:cNvSpPr>
          <p:nvPr>
            <p:ph type="dt" sz="half" idx="10"/>
          </p:nvPr>
        </p:nvSpPr>
        <p:spPr/>
        <p:txBody>
          <a:bodyPr/>
          <a:lstStyle/>
          <a:p>
            <a:fld id="{F98ECF60-19F8-4C88-A195-93F06459BF74}" type="datetimeFigureOut">
              <a:rPr lang="es-MX" smtClean="0"/>
              <a:t>20/02/2025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1092700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MX"/>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Date Placeholder 3"/>
          <p:cNvSpPr>
            <a:spLocks noGrp="1"/>
          </p:cNvSpPr>
          <p:nvPr>
            <p:ph type="dt" sz="half" idx="10"/>
          </p:nvPr>
        </p:nvSpPr>
        <p:spPr/>
        <p:txBody>
          <a:bodyPr/>
          <a:lstStyle/>
          <a:p>
            <a:fld id="{F98ECF60-19F8-4C88-A195-93F06459BF74}" type="datetimeFigureOut">
              <a:rPr lang="es-MX" smtClean="0"/>
              <a:t>20/02/2025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1357951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s-MX"/>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98ECF60-19F8-4C88-A195-93F06459BF74}" type="datetimeFigureOut">
              <a:rPr lang="es-MX" smtClean="0"/>
              <a:t>20/02/2025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3472579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MX"/>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5" name="Date Placeholder 4"/>
          <p:cNvSpPr>
            <a:spLocks noGrp="1"/>
          </p:cNvSpPr>
          <p:nvPr>
            <p:ph type="dt" sz="half" idx="10"/>
          </p:nvPr>
        </p:nvSpPr>
        <p:spPr/>
        <p:txBody>
          <a:bodyPr/>
          <a:lstStyle/>
          <a:p>
            <a:fld id="{F98ECF60-19F8-4C88-A195-93F06459BF74}" type="datetimeFigureOut">
              <a:rPr lang="es-MX" smtClean="0"/>
              <a:t>20/02/2025</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2342968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s-MX"/>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7" name="Date Placeholder 6"/>
          <p:cNvSpPr>
            <a:spLocks noGrp="1"/>
          </p:cNvSpPr>
          <p:nvPr>
            <p:ph type="dt" sz="half" idx="10"/>
          </p:nvPr>
        </p:nvSpPr>
        <p:spPr/>
        <p:txBody>
          <a:bodyPr/>
          <a:lstStyle/>
          <a:p>
            <a:fld id="{F98ECF60-19F8-4C88-A195-93F06459BF74}" type="datetimeFigureOut">
              <a:rPr lang="es-MX" smtClean="0"/>
              <a:t>20/02/2025</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2036402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MX"/>
          </a:p>
        </p:txBody>
      </p:sp>
      <p:sp>
        <p:nvSpPr>
          <p:cNvPr id="3" name="Date Placeholder 2"/>
          <p:cNvSpPr>
            <a:spLocks noGrp="1"/>
          </p:cNvSpPr>
          <p:nvPr>
            <p:ph type="dt" sz="half" idx="10"/>
          </p:nvPr>
        </p:nvSpPr>
        <p:spPr/>
        <p:txBody>
          <a:bodyPr/>
          <a:lstStyle/>
          <a:p>
            <a:fld id="{F98ECF60-19F8-4C88-A195-93F06459BF74}" type="datetimeFigureOut">
              <a:rPr lang="es-MX" smtClean="0"/>
              <a:t>20/02/2025</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604845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8ECF60-19F8-4C88-A195-93F06459BF74}" type="datetimeFigureOut">
              <a:rPr lang="es-MX" smtClean="0"/>
              <a:t>20/02/2025</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1423937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MX"/>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98ECF60-19F8-4C88-A195-93F06459BF74}" type="datetimeFigureOut">
              <a:rPr lang="es-MX" smtClean="0"/>
              <a:t>20/02/2025</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2743780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MX"/>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98ECF60-19F8-4C88-A195-93F06459BF74}" type="datetimeFigureOut">
              <a:rPr lang="es-MX" smtClean="0"/>
              <a:t>20/02/2025</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3577016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s-MX"/>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8ECF60-19F8-4C88-A195-93F06459BF74}" type="datetimeFigureOut">
              <a:rPr lang="es-MX" smtClean="0"/>
              <a:t>20/02/2025</a:t>
            </a:fld>
            <a:endParaRPr lang="es-MX"/>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58947A-2726-4768-8CC2-C638D98E3F45}" type="slidenum">
              <a:rPr lang="es-MX" smtClean="0"/>
              <a:t>‹#›</a:t>
            </a:fld>
            <a:endParaRPr lang="es-MX"/>
          </a:p>
        </p:txBody>
      </p:sp>
    </p:spTree>
    <p:extLst>
      <p:ext uri="{BB962C8B-B14F-4D97-AF65-F5344CB8AC3E}">
        <p14:creationId xmlns:p14="http://schemas.microsoft.com/office/powerpoint/2010/main" val="15256724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7.xml"/><Relationship Id="rId1" Type="http://schemas.openxmlformats.org/officeDocument/2006/relationships/video" Target="https://www.youtube.com/embed/9Y9qCsIPzNo?feature=oembed" TargetMode="External"/><Relationship Id="rId4" Type="http://schemas.openxmlformats.org/officeDocument/2006/relationships/hyperlink" Target="https://youtu.be/9Y9qCsIPzNo?si=T-ITwDQwG7_5CWWn"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7.xml"/><Relationship Id="rId1" Type="http://schemas.openxmlformats.org/officeDocument/2006/relationships/video" Target="https://www.youtube.com/embed/c299MjqabKk?feature=oembed" TargetMode="External"/><Relationship Id="rId4" Type="http://schemas.openxmlformats.org/officeDocument/2006/relationships/hyperlink" Target="https://www.youtube.com/watch?v=c299MjqabKk&amp;t=15s"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ainting of a person&#10;&#10;AI-generated content may be incorrect.">
            <a:extLst>
              <a:ext uri="{FF2B5EF4-FFF2-40B4-BE49-F238E27FC236}">
                <a16:creationId xmlns:a16="http://schemas.microsoft.com/office/drawing/2014/main" id="{A910EE70-FE8C-B080-E011-885B921ADE10}"/>
              </a:ext>
            </a:extLst>
          </p:cNvPr>
          <p:cNvPicPr>
            <a:picLocks noChangeAspect="1"/>
          </p:cNvPicPr>
          <p:nvPr/>
        </p:nvPicPr>
        <p:blipFill>
          <a:blip r:embed="rId2" cstate="email">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Subtitle 1"/>
          <p:cNvSpPr>
            <a:spLocks noGrp="1"/>
          </p:cNvSpPr>
          <p:nvPr>
            <p:ph type="subTitle" idx="1"/>
          </p:nvPr>
        </p:nvSpPr>
        <p:spPr>
          <a:xfrm>
            <a:off x="443883" y="4730620"/>
            <a:ext cx="11203620" cy="1932827"/>
          </a:xfrm>
          <a:solidFill>
            <a:schemeClr val="bg1">
              <a:lumMod val="65000"/>
              <a:alpha val="78000"/>
            </a:schemeClr>
          </a:solidFill>
          <a:ln w="19050">
            <a:solidFill>
              <a:schemeClr val="tx1"/>
            </a:solidFill>
          </a:ln>
        </p:spPr>
        <p:txBody>
          <a:bodyPr>
            <a:noAutofit/>
          </a:bodyPr>
          <a:lstStyle/>
          <a:p>
            <a:pPr marL="0" marR="0" algn="ctr">
              <a:lnSpc>
                <a:spcPct val="107000"/>
              </a:lnSpc>
              <a:spcBef>
                <a:spcPts val="0"/>
              </a:spcBef>
              <a:spcAft>
                <a:spcPts val="80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CALLED TO LOVE: THE ADVENTURE OF LIFE IN CHRIST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buFont typeface="Wingdings" panose="05000000000000000000" pitchFamily="2"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TOPIC: New Law Fulfills the Old Law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pP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Jesus – The Way, the Truth, and the Life, Sin and Forgiveness, Grace &amp; Christian Holiness</a:t>
            </a:r>
          </a:p>
          <a:p>
            <a:pPr marL="0" marR="0" indent="457200">
              <a:lnSpc>
                <a:spcPct val="107000"/>
              </a:lnSpc>
              <a:spcAft>
                <a:spcPts val="800"/>
              </a:spcAft>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2" name="Picture 11" descr="A black and white sign with white text&#10;&#10;Description automatically generated">
            <a:extLst>
              <a:ext uri="{FF2B5EF4-FFF2-40B4-BE49-F238E27FC236}">
                <a16:creationId xmlns:a16="http://schemas.microsoft.com/office/drawing/2014/main" id="{96B59038-F0AF-B3FC-D65B-2ECE9A0D0A8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27221" y="-527256"/>
            <a:ext cx="9500755" cy="3569895"/>
          </a:xfrm>
          <a:prstGeom prst="rect">
            <a:avLst/>
          </a:prstGeom>
        </p:spPr>
      </p:pic>
    </p:spTree>
    <p:extLst>
      <p:ext uri="{BB962C8B-B14F-4D97-AF65-F5344CB8AC3E}">
        <p14:creationId xmlns:p14="http://schemas.microsoft.com/office/powerpoint/2010/main" val="22260429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50DCA1A-4020-60FC-552A-7F52ED585B0B}"/>
              </a:ext>
            </a:extLst>
          </p:cNvPr>
          <p:cNvSpPr txBox="1"/>
          <p:nvPr/>
        </p:nvSpPr>
        <p:spPr>
          <a:xfrm>
            <a:off x="0" y="83976"/>
            <a:ext cx="6596743" cy="6774023"/>
          </a:xfrm>
          <a:prstGeom prst="rect">
            <a:avLst/>
          </a:prstGeom>
        </p:spPr>
        <p:txBody>
          <a:bodyPr vert="horz" lIns="91440" tIns="45720" rIns="91440" bIns="45720" rtlCol="0">
            <a:normAutofit fontScale="92500" lnSpcReduction="10000"/>
          </a:bodyPr>
          <a:lstStyle/>
          <a:p>
            <a:pPr marR="0" algn="ctr">
              <a:lnSpc>
                <a:spcPct val="90000"/>
              </a:lnSpc>
              <a:spcAft>
                <a:spcPts val="800"/>
              </a:spcAft>
            </a:pPr>
            <a:r>
              <a:rPr lang="en-US" sz="3100" dirty="0">
                <a:effectLst/>
              </a:rPr>
              <a:t>Jesus give us this grace through                  His Church and the Seven Sacraments! </a:t>
            </a:r>
          </a:p>
          <a:p>
            <a:pPr marR="0" algn="ctr">
              <a:lnSpc>
                <a:spcPct val="90000"/>
              </a:lnSpc>
              <a:spcAft>
                <a:spcPts val="800"/>
              </a:spcAft>
            </a:pPr>
            <a:endParaRPr lang="en-US" sz="3100" dirty="0">
              <a:effectLst/>
            </a:endParaRPr>
          </a:p>
          <a:p>
            <a:pPr marR="0" algn="ctr">
              <a:lnSpc>
                <a:spcPct val="90000"/>
              </a:lnSpc>
              <a:spcAft>
                <a:spcPts val="800"/>
              </a:spcAft>
            </a:pPr>
            <a:r>
              <a:rPr lang="en-US" sz="3100" dirty="0">
                <a:effectLst/>
              </a:rPr>
              <a:t>In particular, at the Last Supper,            Jesus instituted the New Covenant through the Sacrament of the Eucharist. </a:t>
            </a:r>
          </a:p>
          <a:p>
            <a:pPr marR="0" algn="ctr">
              <a:lnSpc>
                <a:spcPct val="90000"/>
              </a:lnSpc>
              <a:spcAft>
                <a:spcPts val="800"/>
              </a:spcAft>
            </a:pPr>
            <a:endParaRPr lang="en-US" sz="3100" dirty="0"/>
          </a:p>
          <a:p>
            <a:pPr marR="0" algn="ctr">
              <a:lnSpc>
                <a:spcPct val="90000"/>
              </a:lnSpc>
              <a:spcAft>
                <a:spcPts val="800"/>
              </a:spcAft>
            </a:pPr>
            <a:r>
              <a:rPr lang="en-US" sz="3100" dirty="0">
                <a:effectLst/>
              </a:rPr>
              <a:t>Then He gave His Apostles a New Commandment. </a:t>
            </a:r>
          </a:p>
          <a:p>
            <a:pPr marR="0" algn="ctr">
              <a:lnSpc>
                <a:spcPct val="90000"/>
              </a:lnSpc>
              <a:spcAft>
                <a:spcPts val="800"/>
              </a:spcAft>
            </a:pPr>
            <a:endParaRPr lang="en-US" sz="3100" dirty="0">
              <a:effectLst/>
            </a:endParaRPr>
          </a:p>
          <a:p>
            <a:pPr marR="0" algn="ctr">
              <a:lnSpc>
                <a:spcPct val="90000"/>
              </a:lnSpc>
              <a:spcAft>
                <a:spcPts val="800"/>
              </a:spcAft>
            </a:pPr>
            <a:r>
              <a:rPr lang="en-US" sz="3100" dirty="0">
                <a:effectLst/>
              </a:rPr>
              <a:t>Open your bibles to </a:t>
            </a:r>
            <a:r>
              <a:rPr lang="en-US" sz="3100" dirty="0">
                <a:solidFill>
                  <a:srgbClr val="FF0000"/>
                </a:solidFill>
                <a:effectLst/>
              </a:rPr>
              <a:t>John 13: 31-35</a:t>
            </a:r>
            <a:r>
              <a:rPr lang="en-US" sz="3100" dirty="0">
                <a:effectLst/>
              </a:rPr>
              <a:t> and read aloud. </a:t>
            </a:r>
          </a:p>
          <a:p>
            <a:pPr marR="0" algn="ctr">
              <a:lnSpc>
                <a:spcPct val="90000"/>
              </a:lnSpc>
              <a:spcAft>
                <a:spcPts val="800"/>
              </a:spcAft>
            </a:pPr>
            <a:endParaRPr lang="en-US" sz="3100" dirty="0">
              <a:effectLst/>
            </a:endParaRPr>
          </a:p>
          <a:p>
            <a:pPr marR="0" algn="ctr">
              <a:lnSpc>
                <a:spcPct val="90000"/>
              </a:lnSpc>
              <a:spcAft>
                <a:spcPts val="800"/>
              </a:spcAft>
            </a:pPr>
            <a:r>
              <a:rPr lang="en-US" sz="3100" dirty="0">
                <a:effectLst/>
              </a:rPr>
              <a:t>When Jesus explained that He must leave the Apostles, they became upset, so Jesus told them how they can find Him.</a:t>
            </a:r>
          </a:p>
          <a:p>
            <a:pPr indent="-228600">
              <a:lnSpc>
                <a:spcPct val="90000"/>
              </a:lnSpc>
              <a:buFont typeface="Arial" panose="020B0604020202020204" pitchFamily="34" charset="0"/>
              <a:buChar char="•"/>
            </a:pPr>
            <a:endParaRPr lang="en-US" sz="2000" dirty="0"/>
          </a:p>
        </p:txBody>
      </p:sp>
      <p:pic>
        <p:nvPicPr>
          <p:cNvPr id="5" name="Picture 4" descr="A painting of a person holding a chalice&#10;&#10;AI-generated content may be incorrect.">
            <a:extLst>
              <a:ext uri="{FF2B5EF4-FFF2-40B4-BE49-F238E27FC236}">
                <a16:creationId xmlns:a16="http://schemas.microsoft.com/office/drawing/2014/main" id="{0848F3DB-3566-197E-9D4F-587C2B08A6DD}"/>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541858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barn(inVertical)">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barn(inVertical)">
                                      <p:cBhvr>
                                        <p:cTn id="17" dur="500"/>
                                        <p:tgtEl>
                                          <p:spTgt spid="4">
                                            <p:txEl>
                                              <p:pRg st="4" end="4"/>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4">
                                            <p:txEl>
                                              <p:pRg st="6" end="6"/>
                                            </p:txEl>
                                          </p:spTgt>
                                        </p:tgtEl>
                                        <p:attrNameLst>
                                          <p:attrName>style.visibility</p:attrName>
                                        </p:attrNameLst>
                                      </p:cBhvr>
                                      <p:to>
                                        <p:strVal val="visible"/>
                                      </p:to>
                                    </p:set>
                                    <p:animEffect transition="in" filter="barn(inVertical)">
                                      <p:cBhvr>
                                        <p:cTn id="20" dur="500"/>
                                        <p:tgtEl>
                                          <p:spTgt spid="4">
                                            <p:txEl>
                                              <p:pRg st="6" end="6"/>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4">
                                            <p:txEl>
                                              <p:pRg st="8" end="8"/>
                                            </p:txEl>
                                          </p:spTgt>
                                        </p:tgtEl>
                                        <p:attrNameLst>
                                          <p:attrName>style.visibility</p:attrName>
                                        </p:attrNameLst>
                                      </p:cBhvr>
                                      <p:to>
                                        <p:strVal val="visible"/>
                                      </p:to>
                                    </p:set>
                                    <p:animEffect transition="in" filter="barn(inVertical)">
                                      <p:cBhvr>
                                        <p:cTn id="25"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2D1CE9-76D0-F914-25A9-61CD6FAE085D}"/>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617408F9-419E-0352-AF5C-80BEE4898C44}"/>
              </a:ext>
            </a:extLst>
          </p:cNvPr>
          <p:cNvSpPr txBox="1"/>
          <p:nvPr/>
        </p:nvSpPr>
        <p:spPr>
          <a:xfrm>
            <a:off x="346268" y="1227585"/>
            <a:ext cx="5895911" cy="5543184"/>
          </a:xfrm>
          <a:prstGeom prst="rect">
            <a:avLst/>
          </a:prstGeom>
          <a:noFill/>
        </p:spPr>
        <p:txBody>
          <a:bodyPr wrap="square" rtlCol="0">
            <a:spAutoFit/>
          </a:bodyPr>
          <a:lstStyle/>
          <a:p>
            <a:pPr marL="0" marR="0">
              <a:lnSpc>
                <a:spcPct val="107000"/>
              </a:lnSpc>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It is no coincidence that Jesus told His Apostles this at the Last Supper.</a:t>
            </a:r>
          </a:p>
          <a:p>
            <a:pPr marL="0" marR="0">
              <a:lnSpc>
                <a:spcPct val="107000"/>
              </a:lnSpc>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Jesus’ sacrifice on the Cross (and Paschal Mystery) is the source of all the graces of all the sacraments.</a:t>
            </a:r>
          </a:p>
          <a:p>
            <a:pPr marL="0" marR="0">
              <a:lnSpc>
                <a:spcPct val="107000"/>
              </a:lnSpc>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It is through His sacrifice that we can love God and one another and be reconciled to the Lord over and over.</a:t>
            </a:r>
          </a:p>
          <a:p>
            <a:pPr marL="0" marR="0">
              <a:lnSpc>
                <a:spcPct val="107000"/>
              </a:lnSpc>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In this, we find the way to Jesus who is our Way to Heaven.</a:t>
            </a:r>
          </a:p>
          <a:p>
            <a:pPr marL="0" marR="0">
              <a:lnSpc>
                <a:spcPct val="107000"/>
              </a:lnSpc>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It is through knowing Jesus that we come to know Truth, so we can live holy lives.</a:t>
            </a:r>
          </a:p>
          <a:p>
            <a:pPr marL="0" marR="0">
              <a:lnSpc>
                <a:spcPct val="107000"/>
              </a:lnSpc>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And it is through Jesus and the sacraments that He gave to us, that we know the Life, which is God’s grace!</a:t>
            </a:r>
          </a:p>
          <a:p>
            <a:pPr marL="0" marR="0">
              <a:lnSpc>
                <a:spcPct val="107000"/>
              </a:lnSpc>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Only through Jesus can we come to live the New Law, God’s law of supernatural love.</a:t>
            </a:r>
          </a:p>
          <a:p>
            <a:pPr marL="0" marR="0">
              <a:lnSpc>
                <a:spcPct val="107000"/>
              </a:lnSpc>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The Holy Trinity is the family that we have been created to become one with.</a:t>
            </a:r>
          </a:p>
          <a:p>
            <a:endParaRPr lang="en-US" sz="1200" dirty="0"/>
          </a:p>
        </p:txBody>
      </p:sp>
      <p:sp>
        <p:nvSpPr>
          <p:cNvPr id="2" name="Rectangle 1">
            <a:extLst>
              <a:ext uri="{FF2B5EF4-FFF2-40B4-BE49-F238E27FC236}">
                <a16:creationId xmlns:a16="http://schemas.microsoft.com/office/drawing/2014/main" id="{FA256FD9-ED4F-9679-37D1-402F740BA549}"/>
              </a:ext>
            </a:extLst>
          </p:cNvPr>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5" name="TextBox 4">
            <a:extLst>
              <a:ext uri="{FF2B5EF4-FFF2-40B4-BE49-F238E27FC236}">
                <a16:creationId xmlns:a16="http://schemas.microsoft.com/office/drawing/2014/main" id="{32061926-D450-6505-7E94-11FABB2BBAF8}"/>
              </a:ext>
            </a:extLst>
          </p:cNvPr>
          <p:cNvSpPr txBox="1"/>
          <p:nvPr/>
        </p:nvSpPr>
        <p:spPr>
          <a:xfrm>
            <a:off x="4745158" y="217546"/>
            <a:ext cx="2701702" cy="646331"/>
          </a:xfrm>
          <a:prstGeom prst="rect">
            <a:avLst/>
          </a:prstGeom>
          <a:noFill/>
        </p:spPr>
        <p:txBody>
          <a:bodyPr wrap="none" rtlCol="0">
            <a:spAutoFit/>
          </a:bodyPr>
          <a:lstStyle/>
          <a:p>
            <a:pPr algn="ctr"/>
            <a:r>
              <a:rPr lang="en-US" sz="3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LAST SUPPER</a:t>
            </a:r>
            <a:endParaRPr lang="es-MX" sz="5400" b="1" dirty="0">
              <a:solidFill>
                <a:srgbClr val="FF0000"/>
              </a:solidFill>
            </a:endParaRPr>
          </a:p>
        </p:txBody>
      </p:sp>
      <p:pic>
        <p:nvPicPr>
          <p:cNvPr id="6" name="Online Media 5" title="Last supper">
            <a:hlinkClick r:id="" action="ppaction://media"/>
            <a:extLst>
              <a:ext uri="{FF2B5EF4-FFF2-40B4-BE49-F238E27FC236}">
                <a16:creationId xmlns:a16="http://schemas.microsoft.com/office/drawing/2014/main" id="{2B7C034B-FDBA-0532-24AD-0E76AB613A19}"/>
              </a:ext>
            </a:extLst>
          </p:cNvPr>
          <p:cNvPicPr>
            <a:picLocks noRot="1" noChangeAspect="1"/>
          </p:cNvPicPr>
          <p:nvPr>
            <a:videoFile r:link="rId1"/>
          </p:nvPr>
        </p:nvPicPr>
        <p:blipFill>
          <a:blip r:embed="rId3"/>
          <a:stretch>
            <a:fillRect/>
          </a:stretch>
        </p:blipFill>
        <p:spPr>
          <a:xfrm>
            <a:off x="7256107" y="2118049"/>
            <a:ext cx="4167673" cy="3125755"/>
          </a:xfrm>
          <a:prstGeom prst="rect">
            <a:avLst/>
          </a:prstGeom>
        </p:spPr>
      </p:pic>
      <p:sp>
        <p:nvSpPr>
          <p:cNvPr id="7" name="TextBox 6">
            <a:extLst>
              <a:ext uri="{FF2B5EF4-FFF2-40B4-BE49-F238E27FC236}">
                <a16:creationId xmlns:a16="http://schemas.microsoft.com/office/drawing/2014/main" id="{6F615686-E66F-3C78-1E52-39C189484929}"/>
              </a:ext>
            </a:extLst>
          </p:cNvPr>
          <p:cNvSpPr txBox="1"/>
          <p:nvPr/>
        </p:nvSpPr>
        <p:spPr>
          <a:xfrm>
            <a:off x="7459301" y="5551714"/>
            <a:ext cx="3900196" cy="276999"/>
          </a:xfrm>
          <a:prstGeom prst="rect">
            <a:avLst/>
          </a:prstGeom>
          <a:noFill/>
        </p:spPr>
        <p:txBody>
          <a:bodyPr wrap="square" rtlCol="0">
            <a:spAutoFit/>
          </a:bodyPr>
          <a:lstStyle/>
          <a:p>
            <a:r>
              <a:rPr lang="en-US" sz="1200" dirty="0"/>
              <a:t>https</a:t>
            </a:r>
            <a:r>
              <a:rPr lang="en-US" sz="1200" dirty="0">
                <a:hlinkClick r:id="rId4"/>
              </a:rPr>
              <a:t>://youtu.be/9Y9qCsIPzNo?si=T-ITwDQwG7_5CWWn</a:t>
            </a:r>
            <a:endParaRPr lang="en-US" sz="1200" dirty="0"/>
          </a:p>
        </p:txBody>
      </p:sp>
    </p:spTree>
    <p:extLst>
      <p:ext uri="{BB962C8B-B14F-4D97-AF65-F5344CB8AC3E}">
        <p14:creationId xmlns:p14="http://schemas.microsoft.com/office/powerpoint/2010/main" val="2852162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1000"/>
                                        <p:tgtEl>
                                          <p:spTgt spid="4">
                                            <p:txEl>
                                              <p:pRg st="0" end="0"/>
                                            </p:txEl>
                                          </p:spTgt>
                                        </p:tgtEl>
                                      </p:cBhvr>
                                    </p:animEffect>
                                    <p:anim calcmode="lin" valueType="num">
                                      <p:cBhvr>
                                        <p:cTn id="12"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Effect transition="in" filter="fade">
                                      <p:cBhvr>
                                        <p:cTn id="16" dur="1000"/>
                                        <p:tgtEl>
                                          <p:spTgt spid="4">
                                            <p:txEl>
                                              <p:pRg st="1" end="1"/>
                                            </p:txEl>
                                          </p:spTgt>
                                        </p:tgtEl>
                                      </p:cBhvr>
                                    </p:animEffect>
                                    <p:anim calcmode="lin" valueType="num">
                                      <p:cBhvr>
                                        <p:cTn id="17"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8"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animEffect transition="in" filter="fade">
                                      <p:cBhvr>
                                        <p:cTn id="26" dur="1000"/>
                                        <p:tgtEl>
                                          <p:spTgt spid="4">
                                            <p:txEl>
                                              <p:pRg st="3" end="3"/>
                                            </p:txEl>
                                          </p:spTgt>
                                        </p:tgtEl>
                                      </p:cBhvr>
                                    </p:animEffect>
                                    <p:anim calcmode="lin" valueType="num">
                                      <p:cBhvr>
                                        <p:cTn id="27"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Effect transition="in" filter="fade">
                                      <p:cBhvr>
                                        <p:cTn id="31" dur="1000"/>
                                        <p:tgtEl>
                                          <p:spTgt spid="4">
                                            <p:txEl>
                                              <p:pRg st="4" end="4"/>
                                            </p:txEl>
                                          </p:spTgt>
                                        </p:tgtEl>
                                      </p:cBhvr>
                                    </p:animEffect>
                                    <p:anim calcmode="lin" valueType="num">
                                      <p:cBhvr>
                                        <p:cTn id="3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4">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
                                            <p:txEl>
                                              <p:pRg st="5" end="5"/>
                                            </p:txEl>
                                          </p:spTgt>
                                        </p:tgtEl>
                                        <p:attrNameLst>
                                          <p:attrName>style.visibility</p:attrName>
                                        </p:attrNameLst>
                                      </p:cBhvr>
                                      <p:to>
                                        <p:strVal val="visible"/>
                                      </p:to>
                                    </p:set>
                                    <p:animEffect transition="in" filter="fade">
                                      <p:cBhvr>
                                        <p:cTn id="36" dur="1000"/>
                                        <p:tgtEl>
                                          <p:spTgt spid="4">
                                            <p:txEl>
                                              <p:pRg st="5" end="5"/>
                                            </p:txEl>
                                          </p:spTgt>
                                        </p:tgtEl>
                                      </p:cBhvr>
                                    </p:animEffect>
                                    <p:anim calcmode="lin" valueType="num">
                                      <p:cBhvr>
                                        <p:cTn id="37"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4">
                                            <p:txEl>
                                              <p:pRg st="5" end="5"/>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4">
                                            <p:txEl>
                                              <p:pRg st="6" end="6"/>
                                            </p:txEl>
                                          </p:spTgt>
                                        </p:tgtEl>
                                        <p:attrNameLst>
                                          <p:attrName>style.visibility</p:attrName>
                                        </p:attrNameLst>
                                      </p:cBhvr>
                                      <p:to>
                                        <p:strVal val="visible"/>
                                      </p:to>
                                    </p:set>
                                    <p:animEffect transition="in" filter="fade">
                                      <p:cBhvr>
                                        <p:cTn id="41" dur="1000"/>
                                        <p:tgtEl>
                                          <p:spTgt spid="4">
                                            <p:txEl>
                                              <p:pRg st="6" end="6"/>
                                            </p:txEl>
                                          </p:spTgt>
                                        </p:tgtEl>
                                      </p:cBhvr>
                                    </p:animEffect>
                                    <p:anim calcmode="lin" valueType="num">
                                      <p:cBhvr>
                                        <p:cTn id="42"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4">
                                            <p:txEl>
                                              <p:pRg st="6" end="6"/>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4">
                                            <p:txEl>
                                              <p:pRg st="7" end="7"/>
                                            </p:txEl>
                                          </p:spTgt>
                                        </p:tgtEl>
                                        <p:attrNameLst>
                                          <p:attrName>style.visibility</p:attrName>
                                        </p:attrNameLst>
                                      </p:cBhvr>
                                      <p:to>
                                        <p:strVal val="visible"/>
                                      </p:to>
                                    </p:set>
                                    <p:animEffect transition="in" filter="fade">
                                      <p:cBhvr>
                                        <p:cTn id="46" dur="1000"/>
                                        <p:tgtEl>
                                          <p:spTgt spid="4">
                                            <p:txEl>
                                              <p:pRg st="7" end="7"/>
                                            </p:txEl>
                                          </p:spTgt>
                                        </p:tgtEl>
                                      </p:cBhvr>
                                    </p:animEffect>
                                    <p:anim calcmode="lin" valueType="num">
                                      <p:cBhvr>
                                        <p:cTn id="47"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p:cTn id="49" fill="hold" display="0">
                  <p:stCondLst>
                    <p:cond delay="indefinite"/>
                  </p:stCondLst>
                </p:cTn>
                <p:tgtEl>
                  <p:spTgt spid="6"/>
                </p:tgtEl>
              </p:cMediaNode>
            </p:video>
            <p:seq concurrent="1" nextAc="seek">
              <p:cTn id="50" restart="whenNotActive" fill="hold" evtFilter="cancelBubble" nodeType="interactiveSeq">
                <p:stCondLst>
                  <p:cond evt="onClick" delay="0">
                    <p:tgtEl>
                      <p:spTgt spid="6"/>
                    </p:tgtEl>
                  </p:cond>
                </p:stCondLst>
                <p:endSync evt="end" delay="0">
                  <p:rtn val="all"/>
                </p:endSync>
                <p:childTnLst>
                  <p:par>
                    <p:cTn id="51" fill="hold">
                      <p:stCondLst>
                        <p:cond delay="0"/>
                      </p:stCondLst>
                      <p:childTnLst>
                        <p:par>
                          <p:cTn id="52" fill="hold">
                            <p:stCondLst>
                              <p:cond delay="0"/>
                            </p:stCondLst>
                            <p:childTnLst>
                              <p:par>
                                <p:cTn id="53" presetID="2" presetClass="mediacall" presetSubtype="0" fill="hold" nodeType="clickEffect">
                                  <p:stCondLst>
                                    <p:cond delay="0"/>
                                  </p:stCondLst>
                                  <p:childTnLst>
                                    <p:cmd type="call" cmd="togglePause">
                                      <p:cBhvr>
                                        <p:cTn id="54"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2D1CE9-76D0-F914-25A9-61CD6FAE085D}"/>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617408F9-419E-0352-AF5C-80BEE4898C44}"/>
              </a:ext>
            </a:extLst>
          </p:cNvPr>
          <p:cNvSpPr txBox="1"/>
          <p:nvPr/>
        </p:nvSpPr>
        <p:spPr>
          <a:xfrm>
            <a:off x="102637" y="1184988"/>
            <a:ext cx="6447454" cy="7087389"/>
          </a:xfrm>
          <a:prstGeom prst="rect">
            <a:avLst/>
          </a:prstGeom>
          <a:noFill/>
        </p:spPr>
        <p:txBody>
          <a:bodyPr wrap="square" rtlCol="0">
            <a:spAutoFit/>
          </a:bodyPr>
          <a:lstStyle/>
          <a:p>
            <a:pPr marL="0" marR="0" algn="ctr">
              <a:lnSpc>
                <a:spcPct val="107000"/>
              </a:lnSpc>
              <a:spcAft>
                <a:spcPts val="800"/>
              </a:spcAft>
            </a:pPr>
            <a:r>
              <a:rPr lang="en-US" sz="2400"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By the grace of the Holy Spirit, we are able to choose the Lord Jesus and be transformed by the gift of His love!</a:t>
            </a:r>
          </a:p>
          <a:p>
            <a:pPr marL="0" marR="0" algn="ctr">
              <a:lnSpc>
                <a:spcPct val="107000"/>
              </a:lnSpc>
              <a:spcAft>
                <a:spcPts val="800"/>
              </a:spcAft>
            </a:pPr>
            <a:r>
              <a:rPr lang="en-US" sz="2400"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We are able to live the call to Christian holiness, which is a call for all the baptized, to live a life of discipleship, the adventure of loving others as Christ has loved us.</a:t>
            </a:r>
          </a:p>
          <a:p>
            <a:pPr marL="0" marR="0" algn="ctr">
              <a:lnSpc>
                <a:spcPct val="107000"/>
              </a:lnSpc>
              <a:spcAft>
                <a:spcPts val="800"/>
              </a:spcAft>
            </a:pPr>
            <a:r>
              <a:rPr lang="en-US" sz="4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Jesus is truly the Way,  </a:t>
            </a:r>
          </a:p>
          <a:p>
            <a:pPr marL="0" marR="0" algn="ctr">
              <a:lnSpc>
                <a:spcPct val="107000"/>
              </a:lnSpc>
              <a:spcAft>
                <a:spcPts val="800"/>
              </a:spcAft>
            </a:pPr>
            <a:r>
              <a:rPr lang="en-US" sz="4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the Truth </a:t>
            </a:r>
          </a:p>
          <a:p>
            <a:pPr marL="0" marR="0" algn="ctr">
              <a:lnSpc>
                <a:spcPct val="107000"/>
              </a:lnSpc>
              <a:spcAft>
                <a:spcPts val="800"/>
              </a:spcAft>
            </a:pPr>
            <a:r>
              <a:rPr lang="en-US" sz="4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and the Life!</a:t>
            </a:r>
          </a:p>
          <a:p>
            <a:pPr marL="0" marR="0" algn="ctr">
              <a:lnSpc>
                <a:spcPct val="107000"/>
              </a:lnSpc>
              <a:spcAft>
                <a:spcPts val="800"/>
              </a:spcAft>
            </a:pPr>
            <a:r>
              <a:rPr lang="en-US" sz="4000" b="1" dirty="0">
                <a:effectLst/>
                <a:latin typeface="Calibri" panose="020F0502020204030204" pitchFamily="34" charset="0"/>
                <a:ea typeface="Calibri" panose="020F0502020204030204" pitchFamily="34" charset="0"/>
                <a:cs typeface="Times New Roman" panose="02020603050405020304" pitchFamily="18" charset="0"/>
              </a:rPr>
              <a:t> </a:t>
            </a:r>
          </a:p>
          <a:p>
            <a:pPr marL="0" marR="0" algn="ctr">
              <a:lnSpc>
                <a:spcPct val="107000"/>
              </a:lnSpc>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200" dirty="0"/>
          </a:p>
        </p:txBody>
      </p:sp>
      <p:sp>
        <p:nvSpPr>
          <p:cNvPr id="2" name="Rectangle 1">
            <a:extLst>
              <a:ext uri="{FF2B5EF4-FFF2-40B4-BE49-F238E27FC236}">
                <a16:creationId xmlns:a16="http://schemas.microsoft.com/office/drawing/2014/main" id="{FA256FD9-ED4F-9679-37D1-402F740BA549}"/>
              </a:ext>
            </a:extLst>
          </p:cNvPr>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5" name="TextBox 4">
            <a:extLst>
              <a:ext uri="{FF2B5EF4-FFF2-40B4-BE49-F238E27FC236}">
                <a16:creationId xmlns:a16="http://schemas.microsoft.com/office/drawing/2014/main" id="{32061926-D450-6505-7E94-11FABB2BBAF8}"/>
              </a:ext>
            </a:extLst>
          </p:cNvPr>
          <p:cNvSpPr txBox="1"/>
          <p:nvPr/>
        </p:nvSpPr>
        <p:spPr>
          <a:xfrm>
            <a:off x="4335434" y="217546"/>
            <a:ext cx="3521157" cy="646331"/>
          </a:xfrm>
          <a:prstGeom prst="rect">
            <a:avLst/>
          </a:prstGeom>
          <a:noFill/>
        </p:spPr>
        <p:txBody>
          <a:bodyPr wrap="none" rtlCol="0">
            <a:spAutoFit/>
          </a:bodyPr>
          <a:lstStyle/>
          <a:p>
            <a:pPr algn="ctr"/>
            <a:r>
              <a:rPr lang="en-US" sz="3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FAMILY ACTIVITY</a:t>
            </a:r>
            <a:endParaRPr lang="es-MX" sz="5400" b="1" dirty="0">
              <a:solidFill>
                <a:srgbClr val="FF0000"/>
              </a:solidFill>
            </a:endParaRPr>
          </a:p>
        </p:txBody>
      </p:sp>
      <p:pic>
        <p:nvPicPr>
          <p:cNvPr id="8" name="Picture 7" descr="A three panel of art&#10;&#10;AI-generated content may be incorrect.">
            <a:extLst>
              <a:ext uri="{FF2B5EF4-FFF2-40B4-BE49-F238E27FC236}">
                <a16:creationId xmlns:a16="http://schemas.microsoft.com/office/drawing/2014/main" id="{0D0FE2E7-F4E4-677B-91C3-9F2F8F4ED509}"/>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353261" y="1575999"/>
            <a:ext cx="4290603" cy="3098638"/>
          </a:xfrm>
          <a:prstGeom prst="rect">
            <a:avLst/>
          </a:prstGeom>
        </p:spPr>
      </p:pic>
      <p:pic>
        <p:nvPicPr>
          <p:cNvPr id="3" name="Picture 2"/>
          <p:cNvPicPr>
            <a:picLocks noChangeAspect="1"/>
          </p:cNvPicPr>
          <p:nvPr/>
        </p:nvPicPr>
        <p:blipFill>
          <a:blip r:embed="rId3"/>
          <a:stretch>
            <a:fillRect/>
          </a:stretch>
        </p:blipFill>
        <p:spPr>
          <a:xfrm>
            <a:off x="7353260" y="4754161"/>
            <a:ext cx="4384649" cy="1562663"/>
          </a:xfrm>
          <a:prstGeom prst="rect">
            <a:avLst/>
          </a:prstGeom>
        </p:spPr>
      </p:pic>
    </p:spTree>
    <p:extLst>
      <p:ext uri="{BB962C8B-B14F-4D97-AF65-F5344CB8AC3E}">
        <p14:creationId xmlns:p14="http://schemas.microsoft.com/office/powerpoint/2010/main" val="730379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p:cTn id="7"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2" end="2"/>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 calcmode="lin" valueType="num">
                                      <p:cBhvr>
                                        <p:cTn id="13" dur="1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14" dur="1000" fill="hold"/>
                                        <p:tgtEl>
                                          <p:spTgt spid="4">
                                            <p:txEl>
                                              <p:pRg st="3" end="3"/>
                                            </p:txEl>
                                          </p:spTgt>
                                        </p:tgtEl>
                                        <p:attrNameLst>
                                          <p:attrName>ppt_h</p:attrName>
                                        </p:attrNameLst>
                                      </p:cBhvr>
                                      <p:tavLst>
                                        <p:tav tm="0">
                                          <p:val>
                                            <p:fltVal val="0"/>
                                          </p:val>
                                        </p:tav>
                                        <p:tav tm="100000">
                                          <p:val>
                                            <p:strVal val="#ppt_h"/>
                                          </p:val>
                                        </p:tav>
                                      </p:tavLst>
                                    </p:anim>
                                    <p:anim calcmode="lin" valueType="num">
                                      <p:cBhvr>
                                        <p:cTn id="15" dur="1000" fill="hold"/>
                                        <p:tgtEl>
                                          <p:spTgt spid="4">
                                            <p:txEl>
                                              <p:pRg st="3" end="3"/>
                                            </p:txEl>
                                          </p:spTgt>
                                        </p:tgtEl>
                                        <p:attrNameLst>
                                          <p:attrName>style.rotation</p:attrName>
                                        </p:attrNameLst>
                                      </p:cBhvr>
                                      <p:tavLst>
                                        <p:tav tm="0">
                                          <p:val>
                                            <p:fltVal val="90"/>
                                          </p:val>
                                        </p:tav>
                                        <p:tav tm="100000">
                                          <p:val>
                                            <p:fltVal val="0"/>
                                          </p:val>
                                        </p:tav>
                                      </p:tavLst>
                                    </p:anim>
                                    <p:animEffect transition="in" filter="fade">
                                      <p:cBhvr>
                                        <p:cTn id="16" dur="1000"/>
                                        <p:tgtEl>
                                          <p:spTgt spid="4">
                                            <p:txEl>
                                              <p:pRg st="3" end="3"/>
                                            </p:txEl>
                                          </p:spTgt>
                                        </p:tgtEl>
                                      </p:cBhvr>
                                    </p:animEffect>
                                  </p:childTnLst>
                                </p:cTn>
                              </p:par>
                              <p:par>
                                <p:cTn id="17" presetID="31" presetClass="entr" presetSubtype="0"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p:cTn id="19" dur="10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0" dur="1000" fill="hold"/>
                                        <p:tgtEl>
                                          <p:spTgt spid="4">
                                            <p:txEl>
                                              <p:pRg st="4" end="4"/>
                                            </p:txEl>
                                          </p:spTgt>
                                        </p:tgtEl>
                                        <p:attrNameLst>
                                          <p:attrName>ppt_h</p:attrName>
                                        </p:attrNameLst>
                                      </p:cBhvr>
                                      <p:tavLst>
                                        <p:tav tm="0">
                                          <p:val>
                                            <p:fltVal val="0"/>
                                          </p:val>
                                        </p:tav>
                                        <p:tav tm="100000">
                                          <p:val>
                                            <p:strVal val="#ppt_h"/>
                                          </p:val>
                                        </p:tav>
                                      </p:tavLst>
                                    </p:anim>
                                    <p:anim calcmode="lin" valueType="num">
                                      <p:cBhvr>
                                        <p:cTn id="21" dur="1000" fill="hold"/>
                                        <p:tgtEl>
                                          <p:spTgt spid="4">
                                            <p:txEl>
                                              <p:pRg st="4" end="4"/>
                                            </p:txEl>
                                          </p:spTgt>
                                        </p:tgtEl>
                                        <p:attrNameLst>
                                          <p:attrName>style.rotation</p:attrName>
                                        </p:attrNameLst>
                                      </p:cBhvr>
                                      <p:tavLst>
                                        <p:tav tm="0">
                                          <p:val>
                                            <p:fltVal val="90"/>
                                          </p:val>
                                        </p:tav>
                                        <p:tav tm="100000">
                                          <p:val>
                                            <p:fltVal val="0"/>
                                          </p:val>
                                        </p:tav>
                                      </p:tavLst>
                                    </p:anim>
                                    <p:animEffect transition="in" filter="fade">
                                      <p:cBhvr>
                                        <p:cTn id="22" dur="1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389C0A5-B01A-7018-1798-9BE99F47D55D}"/>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erson in a robe with his hand up&#10;&#10;AI-generated content may be incorrect.">
            <a:extLst>
              <a:ext uri="{FF2B5EF4-FFF2-40B4-BE49-F238E27FC236}">
                <a16:creationId xmlns:a16="http://schemas.microsoft.com/office/drawing/2014/main" id="{9F542585-E000-8F83-0CCD-F3AA5B5470D4}"/>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1" y="-195932"/>
            <a:ext cx="9669642"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0E713D8A-4C1B-E6FC-0359-53CFCFE3DBBE}"/>
              </a:ext>
            </a:extLst>
          </p:cNvPr>
          <p:cNvSpPr txBox="1"/>
          <p:nvPr/>
        </p:nvSpPr>
        <p:spPr>
          <a:xfrm>
            <a:off x="7187878" y="393539"/>
            <a:ext cx="5001073" cy="5783424"/>
          </a:xfrm>
          <a:prstGeom prst="rect">
            <a:avLst/>
          </a:prstGeom>
        </p:spPr>
        <p:txBody>
          <a:bodyPr vert="horz" lIns="91440" tIns="45720" rIns="91440" bIns="45720" rtlCol="0">
            <a:normAutofit/>
          </a:bodyPr>
          <a:lstStyle/>
          <a:p>
            <a:pPr marR="0">
              <a:lnSpc>
                <a:spcPct val="90000"/>
              </a:lnSpc>
              <a:spcAft>
                <a:spcPts val="800"/>
              </a:spcAft>
            </a:pPr>
            <a:r>
              <a:rPr lang="en-US" sz="2000" b="1" dirty="0">
                <a:solidFill>
                  <a:srgbClr val="990033"/>
                </a:solidFill>
                <a:effectLst/>
              </a:rPr>
              <a:t>A Beatitudes Prayer </a:t>
            </a:r>
            <a:endParaRPr lang="en-US" sz="2000" dirty="0">
              <a:solidFill>
                <a:srgbClr val="990033"/>
              </a:solidFill>
              <a:effectLst/>
            </a:endParaRPr>
          </a:p>
          <a:p>
            <a:pPr marR="0">
              <a:lnSpc>
                <a:spcPct val="90000"/>
              </a:lnSpc>
              <a:spcAft>
                <a:spcPts val="800"/>
              </a:spcAft>
            </a:pPr>
            <a:r>
              <a:rPr lang="en-US" sz="2000" dirty="0">
                <a:solidFill>
                  <a:srgbClr val="990033"/>
                </a:solidFill>
                <a:effectLst/>
              </a:rPr>
              <a:t>Dear Lord, </a:t>
            </a:r>
          </a:p>
          <a:p>
            <a:pPr marR="0">
              <a:lnSpc>
                <a:spcPct val="90000"/>
              </a:lnSpc>
              <a:spcAft>
                <a:spcPts val="800"/>
              </a:spcAft>
            </a:pPr>
            <a:r>
              <a:rPr lang="en-US" sz="2000" dirty="0">
                <a:solidFill>
                  <a:srgbClr val="990033"/>
                </a:solidFill>
                <a:effectLst/>
              </a:rPr>
              <a:t>Make me poor in spirit, so I can receive the Kingdom of Heaven. </a:t>
            </a:r>
          </a:p>
          <a:p>
            <a:pPr marR="0">
              <a:lnSpc>
                <a:spcPct val="90000"/>
              </a:lnSpc>
              <a:spcAft>
                <a:spcPts val="800"/>
              </a:spcAft>
            </a:pPr>
            <a:r>
              <a:rPr lang="en-US" sz="2000" dirty="0">
                <a:solidFill>
                  <a:srgbClr val="990033"/>
                </a:solidFill>
                <a:effectLst/>
              </a:rPr>
              <a:t>When I mourn, help me find comfort. </a:t>
            </a:r>
          </a:p>
          <a:p>
            <a:pPr marR="0">
              <a:lnSpc>
                <a:spcPct val="90000"/>
              </a:lnSpc>
              <a:spcAft>
                <a:spcPts val="800"/>
              </a:spcAft>
            </a:pPr>
            <a:r>
              <a:rPr lang="en-US" sz="2000" dirty="0">
                <a:solidFill>
                  <a:srgbClr val="990033"/>
                </a:solidFill>
                <a:effectLst/>
              </a:rPr>
              <a:t>Make me meek, so that I may inherit the land. </a:t>
            </a:r>
          </a:p>
          <a:p>
            <a:pPr marR="0">
              <a:lnSpc>
                <a:spcPct val="90000"/>
              </a:lnSpc>
              <a:spcAft>
                <a:spcPts val="800"/>
              </a:spcAft>
            </a:pPr>
            <a:r>
              <a:rPr lang="en-US" sz="2000" dirty="0">
                <a:solidFill>
                  <a:srgbClr val="990033"/>
                </a:solidFill>
                <a:effectLst/>
              </a:rPr>
              <a:t>Help me to hunger and thirst for righteousness, so I may be satisfied. </a:t>
            </a:r>
          </a:p>
          <a:p>
            <a:pPr marR="0">
              <a:lnSpc>
                <a:spcPct val="90000"/>
              </a:lnSpc>
              <a:spcAft>
                <a:spcPts val="800"/>
              </a:spcAft>
            </a:pPr>
            <a:r>
              <a:rPr lang="en-US" sz="2000" dirty="0">
                <a:solidFill>
                  <a:srgbClr val="990033"/>
                </a:solidFill>
                <a:effectLst/>
              </a:rPr>
              <a:t>Make me merciful, so I may obtain Your mercy. </a:t>
            </a:r>
          </a:p>
          <a:p>
            <a:pPr marR="0">
              <a:lnSpc>
                <a:spcPct val="90000"/>
              </a:lnSpc>
              <a:spcAft>
                <a:spcPts val="800"/>
              </a:spcAft>
            </a:pPr>
            <a:r>
              <a:rPr lang="en-US" sz="2000" dirty="0">
                <a:solidFill>
                  <a:srgbClr val="990033"/>
                </a:solidFill>
                <a:effectLst/>
              </a:rPr>
              <a:t>Make me pure of heart, so I may see You. </a:t>
            </a:r>
          </a:p>
          <a:p>
            <a:pPr marR="0">
              <a:lnSpc>
                <a:spcPct val="90000"/>
              </a:lnSpc>
              <a:spcAft>
                <a:spcPts val="800"/>
              </a:spcAft>
            </a:pPr>
            <a:r>
              <a:rPr lang="en-US" sz="2000" dirty="0">
                <a:solidFill>
                  <a:srgbClr val="990033"/>
                </a:solidFill>
                <a:effectLst/>
              </a:rPr>
              <a:t>Help me to make peace, so I may be called Your child. </a:t>
            </a:r>
          </a:p>
          <a:p>
            <a:pPr marR="0">
              <a:lnSpc>
                <a:spcPct val="90000"/>
              </a:lnSpc>
              <a:spcAft>
                <a:spcPts val="800"/>
              </a:spcAft>
            </a:pPr>
            <a:r>
              <a:rPr lang="en-US" sz="2000" dirty="0">
                <a:solidFill>
                  <a:srgbClr val="990033"/>
                </a:solidFill>
                <a:effectLst/>
              </a:rPr>
              <a:t>When I am persecuted for righteousness’ sake, show me Your Kingdom. </a:t>
            </a:r>
          </a:p>
          <a:p>
            <a:pPr marR="0">
              <a:lnSpc>
                <a:spcPct val="90000"/>
              </a:lnSpc>
              <a:spcAft>
                <a:spcPts val="800"/>
              </a:spcAft>
            </a:pPr>
            <a:r>
              <a:rPr lang="en-US" sz="2000" dirty="0">
                <a:solidFill>
                  <a:srgbClr val="990033"/>
                </a:solidFill>
                <a:effectLst/>
              </a:rPr>
              <a:t>We ask this in the Holy Name of Jesus. Amen. </a:t>
            </a:r>
          </a:p>
          <a:p>
            <a:pPr marR="0">
              <a:lnSpc>
                <a:spcPct val="90000"/>
              </a:lnSpc>
              <a:spcAft>
                <a:spcPts val="800"/>
              </a:spcAft>
            </a:pPr>
            <a:r>
              <a:rPr lang="en-US" sz="1400" dirty="0">
                <a:solidFill>
                  <a:srgbClr val="990033"/>
                </a:solidFill>
                <a:effectLst/>
              </a:rPr>
              <a:t>Adapted from www.thereligionteacher.com</a:t>
            </a:r>
          </a:p>
          <a:p>
            <a:pPr indent="-228600">
              <a:lnSpc>
                <a:spcPct val="90000"/>
              </a:lnSpc>
              <a:buFont typeface="Arial" panose="020B0604020202020204" pitchFamily="34" charset="0"/>
              <a:buChar char="•"/>
            </a:pPr>
            <a:endParaRPr lang="en-US" sz="1100" dirty="0"/>
          </a:p>
        </p:txBody>
      </p:sp>
    </p:spTree>
    <p:extLst>
      <p:ext uri="{BB962C8B-B14F-4D97-AF65-F5344CB8AC3E}">
        <p14:creationId xmlns:p14="http://schemas.microsoft.com/office/powerpoint/2010/main" val="13590182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285972" y="262476"/>
            <a:ext cx="5251316" cy="180730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7200" b="1" cap="all" baseline="30000" dirty="0"/>
              <a:t>Opening Prayer</a:t>
            </a:r>
            <a:endParaRPr lang="en-US" sz="7200" cap="all" baseline="30000" dirty="0"/>
          </a:p>
        </p:txBody>
      </p:sp>
      <p:sp>
        <p:nvSpPr>
          <p:cNvPr id="3" name="Rectangle 2"/>
          <p:cNvSpPr/>
          <p:nvPr/>
        </p:nvSpPr>
        <p:spPr>
          <a:xfrm>
            <a:off x="289020" y="1531254"/>
            <a:ext cx="6349678" cy="4961621"/>
          </a:xfrm>
          <a:prstGeom prst="rect">
            <a:avLst/>
          </a:prstGeom>
        </p:spPr>
        <p:txBody>
          <a:bodyPr vert="horz" lIns="91440" tIns="45720" rIns="91440" bIns="45720" rtlCol="0">
            <a:normAutofit/>
          </a:bodyPr>
          <a:lstStyle/>
          <a:p>
            <a:pPr>
              <a:lnSpc>
                <a:spcPct val="90000"/>
              </a:lnSpc>
              <a:spcAft>
                <a:spcPts val="600"/>
              </a:spcAft>
            </a:pPr>
            <a:r>
              <a:rPr lang="en-US" sz="2400" dirty="0"/>
              <a:t>Lord Jesus Christ, </a:t>
            </a:r>
          </a:p>
          <a:p>
            <a:pPr>
              <a:lnSpc>
                <a:spcPct val="90000"/>
              </a:lnSpc>
              <a:spcAft>
                <a:spcPts val="600"/>
              </a:spcAft>
            </a:pPr>
            <a:endParaRPr lang="en-US" sz="2400" dirty="0"/>
          </a:p>
          <a:p>
            <a:pPr>
              <a:lnSpc>
                <a:spcPct val="90000"/>
              </a:lnSpc>
              <a:spcAft>
                <a:spcPts val="600"/>
              </a:spcAft>
            </a:pPr>
            <a:r>
              <a:rPr lang="en-US" sz="2400" dirty="0"/>
              <a:t>We entrust our family to You and ask for Your blessing and protection. </a:t>
            </a:r>
          </a:p>
          <a:p>
            <a:pPr>
              <a:lnSpc>
                <a:spcPct val="90000"/>
              </a:lnSpc>
              <a:spcAft>
                <a:spcPts val="600"/>
              </a:spcAft>
            </a:pPr>
            <a:r>
              <a:rPr lang="en-US" sz="2400" dirty="0"/>
              <a:t>We love You Lord Jesus with all our hearts, and we ask that You help our family to become more like the Holy Family.</a:t>
            </a:r>
          </a:p>
          <a:p>
            <a:pPr>
              <a:lnSpc>
                <a:spcPct val="90000"/>
              </a:lnSpc>
              <a:spcAft>
                <a:spcPts val="600"/>
              </a:spcAft>
            </a:pPr>
            <a:r>
              <a:rPr lang="en-US" sz="2400" dirty="0"/>
              <a:t>Help us to be kind, loving, and patient with one another.</a:t>
            </a:r>
          </a:p>
          <a:p>
            <a:pPr>
              <a:lnSpc>
                <a:spcPct val="90000"/>
              </a:lnSpc>
              <a:spcAft>
                <a:spcPts val="600"/>
              </a:spcAft>
            </a:pPr>
            <a:r>
              <a:rPr lang="en-US" sz="2400" dirty="0"/>
              <a:t>Give us all the grace we need to become saints and Your faithful disciples.</a:t>
            </a:r>
          </a:p>
          <a:p>
            <a:pPr>
              <a:lnSpc>
                <a:spcPct val="90000"/>
              </a:lnSpc>
              <a:spcAft>
                <a:spcPts val="600"/>
              </a:spcAft>
            </a:pPr>
            <a:r>
              <a:rPr lang="en-US" sz="2400" dirty="0"/>
              <a:t> </a:t>
            </a:r>
          </a:p>
          <a:p>
            <a:pPr>
              <a:lnSpc>
                <a:spcPct val="90000"/>
              </a:lnSpc>
              <a:spcAft>
                <a:spcPts val="600"/>
              </a:spcAft>
            </a:pPr>
            <a:r>
              <a:rPr lang="en-US" sz="2400" dirty="0"/>
              <a:t>Amen.</a:t>
            </a:r>
          </a:p>
        </p:txBody>
      </p:sp>
      <p:pic>
        <p:nvPicPr>
          <p:cNvPr id="11" name="Picture 10">
            <a:extLst>
              <a:ext uri="{FF2B5EF4-FFF2-40B4-BE49-F238E27FC236}">
                <a16:creationId xmlns:a16="http://schemas.microsoft.com/office/drawing/2014/main" id="{6BEF5E54-E712-01C1-E4C4-44CB19D275EF}"/>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42559924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120544" y="146245"/>
            <a:ext cx="5950912" cy="149884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cap="all" baseline="30000" dirty="0">
                <a:solidFill>
                  <a:schemeClr val="bg1"/>
                </a:solidFill>
                <a:latin typeface="Antenna Black" panose="02000505000000020004" pitchFamily="2" charset="0"/>
              </a:rPr>
              <a:t>Ice Breaker</a:t>
            </a:r>
          </a:p>
        </p:txBody>
      </p:sp>
      <p:sp>
        <p:nvSpPr>
          <p:cNvPr id="7" name="TextBox 6"/>
          <p:cNvSpPr txBox="1"/>
          <p:nvPr/>
        </p:nvSpPr>
        <p:spPr>
          <a:xfrm>
            <a:off x="3059978" y="428371"/>
            <a:ext cx="6072043" cy="1200329"/>
          </a:xfrm>
          <a:prstGeom prst="rect">
            <a:avLst/>
          </a:prstGeom>
          <a:noFill/>
        </p:spPr>
        <p:txBody>
          <a:bodyPr wrap="square" rtlCol="0">
            <a:spAutoFit/>
          </a:bodyPr>
          <a:lstStyle/>
          <a:p>
            <a:pPr algn="ctr"/>
            <a:endParaRPr lang="en-US" sz="4000" dirty="0"/>
          </a:p>
          <a:p>
            <a:pPr algn="ctr"/>
            <a:r>
              <a:rPr lang="en-US" sz="3200" b="1" i="1" dirty="0">
                <a:effectLst/>
                <a:latin typeface="Calibri" panose="020F0502020204030204" pitchFamily="34" charset="0"/>
                <a:ea typeface="Calibri" panose="020F0502020204030204" pitchFamily="34" charset="0"/>
                <a:cs typeface="Times New Roman" panose="02020603050405020304" pitchFamily="18" charset="0"/>
              </a:rPr>
              <a:t>Beatitude Charades</a:t>
            </a:r>
            <a:r>
              <a:rPr lang="en-US" sz="3200" b="1" dirty="0">
                <a:effectLst/>
                <a:latin typeface="Calibri" panose="020F0502020204030204" pitchFamily="34" charset="0"/>
                <a:ea typeface="Calibri" panose="020F0502020204030204" pitchFamily="34" charset="0"/>
              </a:rPr>
              <a:t> </a:t>
            </a:r>
            <a:endParaRPr lang="en-US" sz="23900" b="1" dirty="0">
              <a:solidFill>
                <a:srgbClr val="FF0000"/>
              </a:solidFill>
            </a:endParaRPr>
          </a:p>
        </p:txBody>
      </p:sp>
      <p:pic>
        <p:nvPicPr>
          <p:cNvPr id="9" name="Picture 8" descr="A group of people standing in front of a large crowd&#10;&#10;AI-generated content may be incorrect.">
            <a:extLst>
              <a:ext uri="{FF2B5EF4-FFF2-40B4-BE49-F238E27FC236}">
                <a16:creationId xmlns:a16="http://schemas.microsoft.com/office/drawing/2014/main" id="{1B14902D-1AC8-1D78-37BB-1288DAA34BB6}"/>
              </a:ext>
            </a:extLst>
          </p:cNvPr>
          <p:cNvPicPr>
            <a:picLocks noChangeAspect="1"/>
          </p:cNvPicPr>
          <p:nvPr/>
        </p:nvPicPr>
        <p:blipFill>
          <a:blip r:embed="rId2"/>
          <a:srcRect b="20523"/>
          <a:stretch/>
        </p:blipFill>
        <p:spPr>
          <a:xfrm>
            <a:off x="0" y="-466530"/>
            <a:ext cx="12193415" cy="7324530"/>
          </a:xfrm>
          <a:prstGeom prst="rect">
            <a:avLst/>
          </a:prstGeom>
        </p:spPr>
      </p:pic>
      <p:sp>
        <p:nvSpPr>
          <p:cNvPr id="3" name="TextBox 2">
            <a:extLst>
              <a:ext uri="{FF2B5EF4-FFF2-40B4-BE49-F238E27FC236}">
                <a16:creationId xmlns:a16="http://schemas.microsoft.com/office/drawing/2014/main" id="{350ADFD2-C5A7-59E6-3243-A0E2A4A6255D}"/>
              </a:ext>
            </a:extLst>
          </p:cNvPr>
          <p:cNvSpPr txBox="1"/>
          <p:nvPr/>
        </p:nvSpPr>
        <p:spPr>
          <a:xfrm>
            <a:off x="478262" y="1028535"/>
            <a:ext cx="5011032" cy="4826321"/>
          </a:xfrm>
          <a:prstGeom prst="rect">
            <a:avLst/>
          </a:prstGeom>
          <a:noFill/>
        </p:spPr>
        <p:txBody>
          <a:bodyPr wrap="square" rtlCol="0">
            <a:spAutoFit/>
          </a:bodyPr>
          <a:lstStyle/>
          <a:p>
            <a:pPr marL="0" marR="0" algn="ctr">
              <a:lnSpc>
                <a:spcPct val="107000"/>
              </a:lnSpc>
              <a:spcAft>
                <a:spcPts val="800"/>
              </a:spcAft>
            </a:pPr>
            <a:r>
              <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Open your bibles to Jesus’ teachings in the Sermon on the Mount </a:t>
            </a:r>
            <a:r>
              <a:rPr lang="en-US" sz="2800" dirty="0">
                <a:solidFill>
                  <a:srgbClr val="CC3300"/>
                </a:solidFill>
                <a:effectLst/>
                <a:latin typeface="Calibri" panose="020F0502020204030204" pitchFamily="34" charset="0"/>
                <a:ea typeface="Calibri" panose="020F0502020204030204" pitchFamily="34" charset="0"/>
                <a:cs typeface="Times New Roman" panose="02020603050405020304" pitchFamily="18" charset="0"/>
              </a:rPr>
              <a:t>(Mt. 5:1-10)</a:t>
            </a:r>
            <a:r>
              <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t>
            </a:r>
            <a:r>
              <a:rPr lang="en-US" sz="2800" dirty="0">
                <a:solidFill>
                  <a:srgbClr val="CC3300"/>
                </a:solidFill>
                <a:effectLst/>
                <a:latin typeface="Calibri" panose="020F0502020204030204" pitchFamily="34" charset="0"/>
                <a:ea typeface="Calibri" panose="020F0502020204030204" pitchFamily="34" charset="0"/>
                <a:cs typeface="Times New Roman" panose="02020603050405020304" pitchFamily="18" charset="0"/>
              </a:rPr>
              <a:t> </a:t>
            </a:r>
          </a:p>
          <a:p>
            <a:pPr marL="0" marR="0" algn="ctr">
              <a:lnSpc>
                <a:spcPct val="107000"/>
              </a:lnSpc>
              <a:spcAft>
                <a:spcPts val="800"/>
              </a:spcAft>
            </a:pPr>
            <a:endPar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Aft>
                <a:spcPts val="800"/>
              </a:spcAft>
            </a:pPr>
            <a:r>
              <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Family members take turns drawing out a piece of paper and silently acting out what’s written on it while the rest of the group tries to guess.</a:t>
            </a:r>
          </a:p>
          <a:p>
            <a:endParaRPr lang="en-US" dirty="0"/>
          </a:p>
        </p:txBody>
      </p:sp>
      <p:sp>
        <p:nvSpPr>
          <p:cNvPr id="12" name="Title 1">
            <a:extLst>
              <a:ext uri="{FF2B5EF4-FFF2-40B4-BE49-F238E27FC236}">
                <a16:creationId xmlns:a16="http://schemas.microsoft.com/office/drawing/2014/main" id="{666C6C35-B741-7D65-21B8-0E4557E67AEA}"/>
              </a:ext>
            </a:extLst>
          </p:cNvPr>
          <p:cNvSpPr txBox="1">
            <a:spLocks/>
          </p:cNvSpPr>
          <p:nvPr/>
        </p:nvSpPr>
        <p:spPr>
          <a:xfrm>
            <a:off x="417697" y="-279918"/>
            <a:ext cx="4966066" cy="200120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b="1" u="sng" cap="all" baseline="30000" dirty="0">
                <a:solidFill>
                  <a:schemeClr val="bg1"/>
                </a:solidFill>
                <a:latin typeface="Antenna Black" panose="02000505000000020004" pitchFamily="2" charset="0"/>
              </a:rPr>
              <a:t>Ice Breaker</a:t>
            </a:r>
          </a:p>
        </p:txBody>
      </p:sp>
      <p:sp>
        <p:nvSpPr>
          <p:cNvPr id="13" name="TextBox 12">
            <a:extLst>
              <a:ext uri="{FF2B5EF4-FFF2-40B4-BE49-F238E27FC236}">
                <a16:creationId xmlns:a16="http://schemas.microsoft.com/office/drawing/2014/main" id="{CEDC9B71-07FD-4599-9367-2CA809501156}"/>
              </a:ext>
            </a:extLst>
          </p:cNvPr>
          <p:cNvSpPr txBox="1"/>
          <p:nvPr/>
        </p:nvSpPr>
        <p:spPr>
          <a:xfrm>
            <a:off x="5801460" y="-550506"/>
            <a:ext cx="6452520" cy="7417415"/>
          </a:xfrm>
          <a:prstGeom prst="rect">
            <a:avLst/>
          </a:prstGeom>
          <a:noFill/>
        </p:spPr>
        <p:txBody>
          <a:bodyPr wrap="square" rtlCol="0">
            <a:spAutoFit/>
          </a:bodyPr>
          <a:lstStyle/>
          <a:p>
            <a:pPr algn="ctr"/>
            <a:endParaRPr lang="en-US" sz="1400" b="1" i="1" u="none" strike="noStrike" baseline="0" dirty="0">
              <a:solidFill>
                <a:schemeClr val="bg1"/>
              </a:solidFill>
              <a:latin typeface="MenoDisplayCondensed-SemiBoldItalic"/>
            </a:endParaRPr>
          </a:p>
          <a:p>
            <a:pPr algn="ctr"/>
            <a:endParaRPr lang="en-US" sz="1400" b="1" i="1" u="none" strike="noStrike" baseline="0" dirty="0">
              <a:solidFill>
                <a:schemeClr val="bg1"/>
              </a:solidFill>
              <a:latin typeface="MenoDisplayCondensed-SemiBoldItalic"/>
            </a:endParaRPr>
          </a:p>
          <a:p>
            <a:pPr algn="ctr"/>
            <a:endParaRPr lang="en-US" sz="1400" b="1" i="1" dirty="0">
              <a:solidFill>
                <a:schemeClr val="bg1"/>
              </a:solidFill>
              <a:latin typeface="MenoDisplayCondensed-SemiBoldItalic"/>
            </a:endParaRPr>
          </a:p>
          <a:p>
            <a:pPr algn="ctr"/>
            <a:r>
              <a:rPr lang="en-US" sz="1400" b="1" i="1" u="none" strike="noStrike" baseline="0" dirty="0">
                <a:solidFill>
                  <a:schemeClr val="bg1"/>
                </a:solidFill>
                <a:latin typeface="MenoDisplayCondensed-SemiBoldItalic"/>
              </a:rPr>
              <a:t>“Blessed are the poor in spirit,</a:t>
            </a:r>
          </a:p>
          <a:p>
            <a:pPr algn="ctr"/>
            <a:r>
              <a:rPr lang="en-US" sz="1400" b="1" i="1" u="none" strike="noStrike" baseline="0" dirty="0">
                <a:solidFill>
                  <a:schemeClr val="bg1"/>
                </a:solidFill>
                <a:latin typeface="MenoDisplayCondensed-SemiBoldItalic"/>
              </a:rPr>
              <a:t>for theirs is the kingdom of heaven.”</a:t>
            </a:r>
          </a:p>
          <a:p>
            <a:pPr algn="ctr"/>
            <a:endParaRPr lang="en-US" sz="1400" b="1" i="1" u="none" strike="noStrike" baseline="0" dirty="0">
              <a:solidFill>
                <a:schemeClr val="bg1"/>
              </a:solidFill>
              <a:latin typeface="MenoDisplayCondensed-SemiBoldItalic"/>
            </a:endParaRPr>
          </a:p>
          <a:p>
            <a:pPr algn="ctr"/>
            <a:r>
              <a:rPr lang="en-US" sz="1400" b="1" i="1" u="none" strike="noStrike" baseline="0" dirty="0">
                <a:solidFill>
                  <a:schemeClr val="bg1"/>
                </a:solidFill>
                <a:latin typeface="MenoDisplayCondensed-SemiBoldItalic"/>
              </a:rPr>
              <a:t>“Blessed are those who mourn,</a:t>
            </a:r>
          </a:p>
          <a:p>
            <a:pPr algn="ctr"/>
            <a:r>
              <a:rPr lang="en-US" sz="1400" b="1" i="1" u="none" strike="noStrike" baseline="0" dirty="0">
                <a:solidFill>
                  <a:schemeClr val="bg1"/>
                </a:solidFill>
                <a:latin typeface="MenoDisplayCondensed-SemiBoldItalic"/>
              </a:rPr>
              <a:t>for they will be comforted.”</a:t>
            </a:r>
          </a:p>
          <a:p>
            <a:pPr algn="ctr"/>
            <a:endParaRPr lang="en-US" sz="1400" b="1" i="1" u="none" strike="noStrike" baseline="0" dirty="0">
              <a:solidFill>
                <a:schemeClr val="bg1"/>
              </a:solidFill>
              <a:latin typeface="MenoDisplayCondensed-SemiBoldItalic"/>
            </a:endParaRPr>
          </a:p>
          <a:p>
            <a:pPr algn="ctr"/>
            <a:r>
              <a:rPr lang="en-US" sz="1400" b="1" i="1" u="none" strike="noStrike" baseline="0" dirty="0">
                <a:solidFill>
                  <a:schemeClr val="bg1"/>
                </a:solidFill>
                <a:latin typeface="MenoDisplayCondensed-SemiBoldItalic"/>
              </a:rPr>
              <a:t>“Blessed are the meek,</a:t>
            </a:r>
          </a:p>
          <a:p>
            <a:pPr algn="ctr"/>
            <a:r>
              <a:rPr lang="en-US" sz="1400" b="1" i="1" u="none" strike="noStrike" baseline="0" dirty="0">
                <a:solidFill>
                  <a:schemeClr val="bg1"/>
                </a:solidFill>
                <a:latin typeface="MenoDisplayCondensed-SemiBoldItalic"/>
              </a:rPr>
              <a:t>for they will inherit the earth.”</a:t>
            </a:r>
          </a:p>
          <a:p>
            <a:pPr algn="ctr"/>
            <a:endParaRPr lang="en-US" sz="1400" b="1" i="1" u="none" strike="noStrike" baseline="0" dirty="0">
              <a:solidFill>
                <a:schemeClr val="bg1"/>
              </a:solidFill>
              <a:latin typeface="MenoDisplayCondensed-SemiBoldItalic"/>
            </a:endParaRPr>
          </a:p>
          <a:p>
            <a:pPr algn="ctr"/>
            <a:r>
              <a:rPr lang="en-US" sz="1400" b="1" i="1" u="none" strike="noStrike" baseline="0" dirty="0">
                <a:solidFill>
                  <a:schemeClr val="bg1"/>
                </a:solidFill>
                <a:latin typeface="MenoDisplayCondensed-SemiBoldItalic"/>
              </a:rPr>
              <a:t>“Blessed are those who hunger and thirst for</a:t>
            </a:r>
          </a:p>
          <a:p>
            <a:pPr algn="ctr"/>
            <a:r>
              <a:rPr lang="en-US" sz="1400" b="1" i="1" u="none" strike="noStrike" baseline="0" dirty="0">
                <a:solidFill>
                  <a:schemeClr val="bg1"/>
                </a:solidFill>
                <a:latin typeface="MenoDisplayCondensed-SemiBoldItalic"/>
              </a:rPr>
              <a:t>righteousness, for they will be filled.”</a:t>
            </a:r>
          </a:p>
          <a:p>
            <a:pPr algn="ctr"/>
            <a:endParaRPr lang="en-US" sz="1400" b="1" i="1" u="none" strike="noStrike" baseline="0" dirty="0">
              <a:solidFill>
                <a:schemeClr val="bg1"/>
              </a:solidFill>
              <a:latin typeface="MenoDisplayCondensed-SemiBoldItalic"/>
            </a:endParaRPr>
          </a:p>
          <a:p>
            <a:pPr algn="ctr"/>
            <a:r>
              <a:rPr lang="en-US" sz="1400" b="1" i="1" u="none" strike="noStrike" baseline="0" dirty="0">
                <a:solidFill>
                  <a:schemeClr val="bg1"/>
                </a:solidFill>
                <a:latin typeface="MenoDisplayCondensed-SemiBoldItalic"/>
              </a:rPr>
              <a:t>“Blessed are merciful,</a:t>
            </a:r>
          </a:p>
          <a:p>
            <a:pPr algn="ctr"/>
            <a:r>
              <a:rPr lang="en-US" sz="1400" b="1" i="1" u="none" strike="noStrike" baseline="0" dirty="0">
                <a:solidFill>
                  <a:schemeClr val="bg1"/>
                </a:solidFill>
                <a:latin typeface="MenoDisplayCondensed-SemiBoldItalic"/>
              </a:rPr>
              <a:t>for they will be shown mercy.”</a:t>
            </a:r>
          </a:p>
          <a:p>
            <a:pPr algn="ctr"/>
            <a:endParaRPr lang="en-US" sz="1400" b="1" i="1" u="none" strike="noStrike" baseline="0" dirty="0">
              <a:solidFill>
                <a:schemeClr val="bg1"/>
              </a:solidFill>
              <a:latin typeface="MenoDisplayCondensed-SemiBoldItalic"/>
            </a:endParaRPr>
          </a:p>
          <a:p>
            <a:pPr algn="ctr"/>
            <a:r>
              <a:rPr lang="en-US" sz="1400" b="1" i="1" u="none" strike="noStrike" baseline="0" dirty="0">
                <a:solidFill>
                  <a:schemeClr val="bg1"/>
                </a:solidFill>
                <a:latin typeface="MenoDisplayCondensed-SemiBoldItalic"/>
              </a:rPr>
              <a:t>“Blessed are the pure in heart,</a:t>
            </a:r>
          </a:p>
          <a:p>
            <a:pPr algn="ctr"/>
            <a:r>
              <a:rPr lang="en-US" sz="1400" b="1" i="1" u="none" strike="noStrike" baseline="0" dirty="0">
                <a:solidFill>
                  <a:schemeClr val="bg1"/>
                </a:solidFill>
                <a:latin typeface="MenoDisplayCondensed-SemiBoldItalic"/>
              </a:rPr>
              <a:t>for they will see God.”</a:t>
            </a:r>
          </a:p>
          <a:p>
            <a:pPr algn="ctr"/>
            <a:endParaRPr lang="en-US" sz="1400" b="1" i="1" u="none" strike="noStrike" baseline="0" dirty="0">
              <a:solidFill>
                <a:schemeClr val="bg1"/>
              </a:solidFill>
              <a:latin typeface="MenoDisplayCondensed-SemiBoldItalic"/>
            </a:endParaRPr>
          </a:p>
          <a:p>
            <a:pPr algn="ctr"/>
            <a:r>
              <a:rPr lang="en-US" sz="1400" b="1" i="1" u="none" strike="noStrike" baseline="0" dirty="0">
                <a:solidFill>
                  <a:schemeClr val="bg1"/>
                </a:solidFill>
                <a:latin typeface="MenoDisplayCondensed-SemiBoldItalic"/>
              </a:rPr>
              <a:t>“Blessed are the peacemakers,</a:t>
            </a:r>
          </a:p>
          <a:p>
            <a:pPr algn="ctr"/>
            <a:r>
              <a:rPr lang="en-US" sz="1400" b="1" i="1" u="none" strike="noStrike" baseline="0" dirty="0">
                <a:solidFill>
                  <a:schemeClr val="bg1"/>
                </a:solidFill>
                <a:latin typeface="MenoDisplayCondensed-SemiBoldItalic"/>
              </a:rPr>
              <a:t>for they will be called children of God.”</a:t>
            </a:r>
          </a:p>
          <a:p>
            <a:pPr algn="ctr"/>
            <a:endParaRPr lang="en-US" sz="1400" b="1" i="1" u="none" strike="noStrike" baseline="0" dirty="0">
              <a:solidFill>
                <a:schemeClr val="bg1"/>
              </a:solidFill>
              <a:latin typeface="MenoDisplayCondensed-SemiBoldItalic"/>
            </a:endParaRPr>
          </a:p>
          <a:p>
            <a:pPr algn="ctr"/>
            <a:r>
              <a:rPr lang="en-US" sz="1400" b="1" i="1" u="none" strike="noStrike" baseline="0" dirty="0">
                <a:solidFill>
                  <a:schemeClr val="bg1"/>
                </a:solidFill>
                <a:latin typeface="MenoDisplayCondensed-SemiBoldItalic"/>
              </a:rPr>
              <a:t>“Blessed are those who are persecuted</a:t>
            </a:r>
          </a:p>
          <a:p>
            <a:pPr algn="ctr"/>
            <a:r>
              <a:rPr lang="en-US" sz="1400" b="1" i="1" u="none" strike="noStrike" baseline="0" dirty="0">
                <a:solidFill>
                  <a:schemeClr val="bg1"/>
                </a:solidFill>
                <a:latin typeface="MenoDisplayCondensed-SemiBoldItalic"/>
              </a:rPr>
              <a:t>because of righteousness,</a:t>
            </a:r>
          </a:p>
          <a:p>
            <a:pPr algn="ctr"/>
            <a:r>
              <a:rPr lang="en-US" sz="1400" b="1" i="1" u="none" strike="noStrike" baseline="0" dirty="0">
                <a:solidFill>
                  <a:schemeClr val="bg1"/>
                </a:solidFill>
                <a:latin typeface="MenoDisplayCondensed-SemiBoldItalic"/>
              </a:rPr>
              <a:t>for theirs is the kingdom of heaven.”</a:t>
            </a:r>
          </a:p>
          <a:p>
            <a:pPr algn="ctr"/>
            <a:endParaRPr lang="en-US" sz="1400" b="1" i="1" u="none" strike="noStrike" baseline="0" dirty="0">
              <a:solidFill>
                <a:schemeClr val="bg1"/>
              </a:solidFill>
              <a:latin typeface="MenoDisplayCondensed-SemiBoldItalic"/>
            </a:endParaRPr>
          </a:p>
          <a:p>
            <a:pPr algn="ctr"/>
            <a:r>
              <a:rPr lang="en-US" sz="1400" b="1" i="1" u="none" strike="noStrike" baseline="0" dirty="0">
                <a:solidFill>
                  <a:schemeClr val="bg1"/>
                </a:solidFill>
                <a:latin typeface="MenoDisplayCondensed-SemiBoldItalic"/>
              </a:rPr>
              <a:t>“Blessed are you when they insult you and</a:t>
            </a:r>
          </a:p>
          <a:p>
            <a:pPr algn="ctr"/>
            <a:r>
              <a:rPr lang="en-US" sz="1400" b="1" i="1" u="none" strike="noStrike" baseline="0" dirty="0">
                <a:solidFill>
                  <a:schemeClr val="bg1"/>
                </a:solidFill>
                <a:latin typeface="MenoDisplayCondensed-SemiBoldItalic"/>
              </a:rPr>
              <a:t>persecute you and utter every kind of evil</a:t>
            </a:r>
          </a:p>
          <a:p>
            <a:pPr algn="ctr"/>
            <a:r>
              <a:rPr lang="en-US" sz="1400" b="1" i="1" u="none" strike="noStrike" baseline="0" dirty="0">
                <a:solidFill>
                  <a:schemeClr val="bg1"/>
                </a:solidFill>
                <a:latin typeface="MenoDisplayCondensed-SemiBoldItalic"/>
              </a:rPr>
              <a:t>against you [falsely] because of me.</a:t>
            </a:r>
          </a:p>
          <a:p>
            <a:pPr algn="ctr"/>
            <a:r>
              <a:rPr lang="en-US" sz="1400" b="1" i="1" u="none" strike="noStrike" baseline="0" dirty="0">
                <a:solidFill>
                  <a:schemeClr val="bg1"/>
                </a:solidFill>
                <a:latin typeface="MenoDisplayCondensed-SemiBoldItalic"/>
              </a:rPr>
              <a:t>Rejoice and be glad, for your reward will be</a:t>
            </a:r>
          </a:p>
          <a:p>
            <a:pPr algn="ctr"/>
            <a:r>
              <a:rPr lang="en-US" sz="1400" b="1" i="1" u="none" strike="noStrike" baseline="0" dirty="0">
                <a:solidFill>
                  <a:schemeClr val="bg1"/>
                </a:solidFill>
                <a:latin typeface="MenoDisplayCondensed-SemiBoldItalic"/>
              </a:rPr>
              <a:t>great in heaven.”</a:t>
            </a:r>
            <a:endParaRPr lang="en-US" sz="1400" dirty="0">
              <a:solidFill>
                <a:schemeClr val="bg1"/>
              </a:solidFill>
            </a:endParaRPr>
          </a:p>
        </p:txBody>
      </p:sp>
    </p:spTree>
    <p:extLst>
      <p:ext uri="{BB962C8B-B14F-4D97-AF65-F5344CB8AC3E}">
        <p14:creationId xmlns:p14="http://schemas.microsoft.com/office/powerpoint/2010/main" val="2230588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E29944-FC67-2684-799C-618228DC1AAA}"/>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201441F7-5385-AED6-7467-E489ED3ABCED}"/>
              </a:ext>
            </a:extLst>
          </p:cNvPr>
          <p:cNvSpPr/>
          <p:nvPr/>
        </p:nvSpPr>
        <p:spPr>
          <a:xfrm>
            <a:off x="0" y="0"/>
            <a:ext cx="12192000" cy="1078523"/>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1">
            <a:extLst>
              <a:ext uri="{FF2B5EF4-FFF2-40B4-BE49-F238E27FC236}">
                <a16:creationId xmlns:a16="http://schemas.microsoft.com/office/drawing/2014/main" id="{021C6CAA-9E8F-14BC-2B77-2F893B9D6309}"/>
              </a:ext>
            </a:extLst>
          </p:cNvPr>
          <p:cNvSpPr txBox="1">
            <a:spLocks/>
          </p:cNvSpPr>
          <p:nvPr/>
        </p:nvSpPr>
        <p:spPr>
          <a:xfrm>
            <a:off x="3120544" y="146245"/>
            <a:ext cx="5950912" cy="149884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cap="all" baseline="30000" dirty="0">
                <a:solidFill>
                  <a:schemeClr val="bg1"/>
                </a:solidFill>
                <a:latin typeface="Antenna Black" panose="02000505000000020004" pitchFamily="2" charset="0"/>
              </a:rPr>
              <a:t>Family Sharing</a:t>
            </a:r>
          </a:p>
        </p:txBody>
      </p:sp>
      <p:sp>
        <p:nvSpPr>
          <p:cNvPr id="7" name="TextBox 6">
            <a:extLst>
              <a:ext uri="{FF2B5EF4-FFF2-40B4-BE49-F238E27FC236}">
                <a16:creationId xmlns:a16="http://schemas.microsoft.com/office/drawing/2014/main" id="{432A6005-58E9-5BCD-5CC0-9CA372006CE3}"/>
              </a:ext>
            </a:extLst>
          </p:cNvPr>
          <p:cNvSpPr txBox="1"/>
          <p:nvPr/>
        </p:nvSpPr>
        <p:spPr>
          <a:xfrm>
            <a:off x="-186612" y="1078524"/>
            <a:ext cx="12378612" cy="3137141"/>
          </a:xfrm>
          <a:prstGeom prst="rect">
            <a:avLst/>
          </a:prstGeom>
          <a:noFill/>
        </p:spPr>
        <p:txBody>
          <a:bodyPr wrap="square" rtlCol="0">
            <a:spAutoFit/>
          </a:bodyPr>
          <a:lstStyle/>
          <a:p>
            <a:pPr marL="0" marR="0" algn="ctr">
              <a:lnSpc>
                <a:spcPct val="107000"/>
              </a:lnSpc>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At home, you discussed how your family will live the Lenten Season together. </a:t>
            </a:r>
          </a:p>
          <a:p>
            <a:pPr marL="0" marR="0" algn="ctr">
              <a:lnSpc>
                <a:spcPct val="107000"/>
              </a:lnSpc>
              <a:spcAft>
                <a:spcPts val="800"/>
              </a:spcAft>
            </a:pPr>
            <a:endParaRPr lang="en-US" sz="2800" b="1" i="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Aft>
                <a:spcPts val="800"/>
              </a:spcAft>
            </a:pPr>
            <a:r>
              <a:rPr lang="en-US" sz="2800" b="1" i="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How is God calling you to live the three Lenten Pillars of                                                  Prayer, Fasting and Almsgiving? </a:t>
            </a:r>
          </a:p>
          <a:p>
            <a:pPr marL="0" marR="0" algn="ctr">
              <a:lnSpc>
                <a:spcPct val="107000"/>
              </a:lnSpc>
              <a:spcAft>
                <a:spcPts val="800"/>
              </a:spcAft>
            </a:pPr>
            <a:r>
              <a:rPr lang="en-US" sz="2800" b="1" i="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What will you do this Lent to prepare your hearts for Jesus?</a:t>
            </a:r>
            <a:endParaRPr lang="en-US" sz="2800" i="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Aft>
                <a:spcPts val="80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descr="A logo of fish and hands&#10;&#10;AI-generated content may be incorrect.">
            <a:extLst>
              <a:ext uri="{FF2B5EF4-FFF2-40B4-BE49-F238E27FC236}">
                <a16:creationId xmlns:a16="http://schemas.microsoft.com/office/drawing/2014/main" id="{4E93111B-5152-DF99-A20B-81B45460C656}"/>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878126" y="4313273"/>
            <a:ext cx="4267796" cy="2295845"/>
          </a:xfrm>
          <a:prstGeom prst="rect">
            <a:avLst/>
          </a:prstGeom>
        </p:spPr>
      </p:pic>
    </p:spTree>
    <p:extLst>
      <p:ext uri="{BB962C8B-B14F-4D97-AF65-F5344CB8AC3E}">
        <p14:creationId xmlns:p14="http://schemas.microsoft.com/office/powerpoint/2010/main" val="607324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p:cTn id="7" dur="1000" fill="hold"/>
                                        <p:tgtEl>
                                          <p:spTgt spid="7">
                                            <p:txEl>
                                              <p:pRg st="2" end="2"/>
                                            </p:txEl>
                                          </p:spTgt>
                                        </p:tgtEl>
                                        <p:attrNameLst>
                                          <p:attrName>ppt_w</p:attrName>
                                        </p:attrNameLst>
                                      </p:cBhvr>
                                      <p:tavLst>
                                        <p:tav tm="0">
                                          <p:val>
                                            <p:fltVal val="0"/>
                                          </p:val>
                                        </p:tav>
                                        <p:tav tm="100000">
                                          <p:val>
                                            <p:strVal val="#ppt_w"/>
                                          </p:val>
                                        </p:tav>
                                      </p:tavLst>
                                    </p:anim>
                                    <p:anim calcmode="lin" valueType="num">
                                      <p:cBhvr>
                                        <p:cTn id="8" dur="1000" fill="hold"/>
                                        <p:tgtEl>
                                          <p:spTgt spid="7">
                                            <p:txEl>
                                              <p:pRg st="2" end="2"/>
                                            </p:txEl>
                                          </p:spTgt>
                                        </p:tgtEl>
                                        <p:attrNameLst>
                                          <p:attrName>ppt_h</p:attrName>
                                        </p:attrNameLst>
                                      </p:cBhvr>
                                      <p:tavLst>
                                        <p:tav tm="0">
                                          <p:val>
                                            <p:fltVal val="0"/>
                                          </p:val>
                                        </p:tav>
                                        <p:tav tm="100000">
                                          <p:val>
                                            <p:strVal val="#ppt_h"/>
                                          </p:val>
                                        </p:tav>
                                      </p:tavLst>
                                    </p:anim>
                                    <p:anim calcmode="lin" valueType="num">
                                      <p:cBhvr>
                                        <p:cTn id="9" dur="1000" fill="hold"/>
                                        <p:tgtEl>
                                          <p:spTgt spid="7">
                                            <p:txEl>
                                              <p:pRg st="2" end="2"/>
                                            </p:txEl>
                                          </p:spTgt>
                                        </p:tgtEl>
                                        <p:attrNameLst>
                                          <p:attrName>style.rotation</p:attrName>
                                        </p:attrNameLst>
                                      </p:cBhvr>
                                      <p:tavLst>
                                        <p:tav tm="0">
                                          <p:val>
                                            <p:fltVal val="90"/>
                                          </p:val>
                                        </p:tav>
                                        <p:tav tm="100000">
                                          <p:val>
                                            <p:fltVal val="0"/>
                                          </p:val>
                                        </p:tav>
                                      </p:tavLst>
                                    </p:anim>
                                    <p:animEffect transition="in" filter="fade">
                                      <p:cBhvr>
                                        <p:cTn id="10" dur="1000"/>
                                        <p:tgtEl>
                                          <p:spTgt spid="7">
                                            <p:txEl>
                                              <p:pRg st="2" end="2"/>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anim calcmode="lin" valueType="num">
                                      <p:cBhvr>
                                        <p:cTn id="13" dur="1000" fill="hold"/>
                                        <p:tgtEl>
                                          <p:spTgt spid="7">
                                            <p:txEl>
                                              <p:pRg st="3" end="3"/>
                                            </p:txEl>
                                          </p:spTgt>
                                        </p:tgtEl>
                                        <p:attrNameLst>
                                          <p:attrName>ppt_w</p:attrName>
                                        </p:attrNameLst>
                                      </p:cBhvr>
                                      <p:tavLst>
                                        <p:tav tm="0">
                                          <p:val>
                                            <p:fltVal val="0"/>
                                          </p:val>
                                        </p:tav>
                                        <p:tav tm="100000">
                                          <p:val>
                                            <p:strVal val="#ppt_w"/>
                                          </p:val>
                                        </p:tav>
                                      </p:tavLst>
                                    </p:anim>
                                    <p:anim calcmode="lin" valueType="num">
                                      <p:cBhvr>
                                        <p:cTn id="14" dur="1000" fill="hold"/>
                                        <p:tgtEl>
                                          <p:spTgt spid="7">
                                            <p:txEl>
                                              <p:pRg st="3" end="3"/>
                                            </p:txEl>
                                          </p:spTgt>
                                        </p:tgtEl>
                                        <p:attrNameLst>
                                          <p:attrName>ppt_h</p:attrName>
                                        </p:attrNameLst>
                                      </p:cBhvr>
                                      <p:tavLst>
                                        <p:tav tm="0">
                                          <p:val>
                                            <p:fltVal val="0"/>
                                          </p:val>
                                        </p:tav>
                                        <p:tav tm="100000">
                                          <p:val>
                                            <p:strVal val="#ppt_h"/>
                                          </p:val>
                                        </p:tav>
                                      </p:tavLst>
                                    </p:anim>
                                    <p:anim calcmode="lin" valueType="num">
                                      <p:cBhvr>
                                        <p:cTn id="15" dur="1000" fill="hold"/>
                                        <p:tgtEl>
                                          <p:spTgt spid="7">
                                            <p:txEl>
                                              <p:pRg st="3" end="3"/>
                                            </p:txEl>
                                          </p:spTgt>
                                        </p:tgtEl>
                                        <p:attrNameLst>
                                          <p:attrName>style.rotation</p:attrName>
                                        </p:attrNameLst>
                                      </p:cBhvr>
                                      <p:tavLst>
                                        <p:tav tm="0">
                                          <p:val>
                                            <p:fltVal val="90"/>
                                          </p:val>
                                        </p:tav>
                                        <p:tav tm="100000">
                                          <p:val>
                                            <p:fltVal val="0"/>
                                          </p:val>
                                        </p:tav>
                                      </p:tavLst>
                                    </p:anim>
                                    <p:animEffect transition="in" filter="fade">
                                      <p:cBhvr>
                                        <p:cTn id="16" dur="10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erson holding a book and a staff&#10;&#10;Description automatically generated">
            <a:extLst>
              <a:ext uri="{FF2B5EF4-FFF2-40B4-BE49-F238E27FC236}">
                <a16:creationId xmlns:a16="http://schemas.microsoft.com/office/drawing/2014/main" id="{46B0EA9E-1100-16E6-9982-F52D07C9C495}"/>
              </a:ext>
            </a:extLst>
          </p:cNvPr>
          <p:cNvPicPr>
            <a:picLocks noChangeAspect="1"/>
          </p:cNvPicPr>
          <p:nvPr/>
        </p:nvPicPr>
        <p:blipFill>
          <a:blip r:embed="rId2">
            <a:alphaModFix amt="20000"/>
          </a:blip>
          <a:stretch>
            <a:fillRect/>
          </a:stretch>
        </p:blipFill>
        <p:spPr>
          <a:xfrm>
            <a:off x="0" y="293524"/>
            <a:ext cx="12192000" cy="6563170"/>
          </a:xfrm>
          <a:prstGeom prst="rect">
            <a:avLst/>
          </a:prstGeom>
        </p:spPr>
      </p:pic>
      <p:sp>
        <p:nvSpPr>
          <p:cNvPr id="5" name="Rectangle 4"/>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4" name="TextBox 3"/>
          <p:cNvSpPr txBox="1"/>
          <p:nvPr/>
        </p:nvSpPr>
        <p:spPr>
          <a:xfrm>
            <a:off x="4859916" y="1306"/>
            <a:ext cx="2472152" cy="923330"/>
          </a:xfrm>
          <a:prstGeom prst="rect">
            <a:avLst/>
          </a:prstGeom>
          <a:noFill/>
        </p:spPr>
        <p:txBody>
          <a:bodyPr wrap="none" rtlCol="0">
            <a:spAutoFit/>
          </a:bodyPr>
          <a:lstStyle/>
          <a:p>
            <a:pPr algn="ctr"/>
            <a:r>
              <a:rPr lang="en-US" sz="5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REVIEW</a:t>
            </a:r>
            <a:endParaRPr lang="es-MX" sz="8000" b="1" dirty="0">
              <a:solidFill>
                <a:schemeClr val="bg1"/>
              </a:solidFill>
            </a:endParaRPr>
          </a:p>
        </p:txBody>
      </p:sp>
      <p:sp>
        <p:nvSpPr>
          <p:cNvPr id="8" name="TextBox 7">
            <a:extLst>
              <a:ext uri="{FF2B5EF4-FFF2-40B4-BE49-F238E27FC236}">
                <a16:creationId xmlns:a16="http://schemas.microsoft.com/office/drawing/2014/main" id="{10B02F6D-BAE6-A5AD-0347-1D11C83D0455}"/>
              </a:ext>
            </a:extLst>
          </p:cNvPr>
          <p:cNvSpPr txBox="1"/>
          <p:nvPr/>
        </p:nvSpPr>
        <p:spPr>
          <a:xfrm>
            <a:off x="1038655" y="1436852"/>
            <a:ext cx="10114673" cy="5430846"/>
          </a:xfrm>
          <a:prstGeom prst="rect">
            <a:avLst/>
          </a:prstGeom>
          <a:noFill/>
        </p:spPr>
        <p:txBody>
          <a:bodyPr wrap="square" rtlCol="0">
            <a:spAutoFit/>
          </a:bodyPr>
          <a:lstStyle/>
          <a:p>
            <a:pPr algn="ctr"/>
            <a:r>
              <a:rPr lang="en-US" sz="2400" b="1" dirty="0"/>
              <a:t>Last month, we learned about the time when the Lord had just freed the Israelites from slavery, and He gave them Ten Commandments.                              The Ten Commandments were a path of freedom and happiness that taught and reminded the Israelites of the basics of how to love.</a:t>
            </a:r>
          </a:p>
          <a:p>
            <a:pPr algn="ctr"/>
            <a:r>
              <a:rPr lang="en-US" sz="2400" b="1" dirty="0"/>
              <a:t> </a:t>
            </a:r>
          </a:p>
          <a:p>
            <a:pPr algn="ctr"/>
            <a:r>
              <a:rPr lang="en-US" sz="2400" b="1" dirty="0"/>
              <a:t>The Israelites had made a covenant or sacred agreement with God where the Israelites were supposed to keep God’s commandments and, in return,           God would be their God. He would love and protect them as His own children. However, the Israelites were often unwilling to follow the laws and keep the covenant that they had made with God.  </a:t>
            </a:r>
          </a:p>
          <a:p>
            <a:pPr algn="ctr"/>
            <a:endParaRPr lang="en-US" sz="2400" b="1" dirty="0"/>
          </a:p>
          <a:p>
            <a:pPr algn="ctr"/>
            <a:r>
              <a:rPr lang="en-US" sz="2400" b="1" dirty="0"/>
              <a:t>But God, who is love, had a wonderful plan!</a:t>
            </a:r>
          </a:p>
          <a:p>
            <a:pPr marL="0" marR="0" algn="ctr">
              <a:lnSpc>
                <a:spcPct val="107000"/>
              </a:lnSpc>
              <a:spcAft>
                <a:spcPts val="80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dirty="0"/>
          </a:p>
        </p:txBody>
      </p:sp>
    </p:spTree>
    <p:extLst>
      <p:ext uri="{BB962C8B-B14F-4D97-AF65-F5344CB8AC3E}">
        <p14:creationId xmlns:p14="http://schemas.microsoft.com/office/powerpoint/2010/main" val="27360515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F32FB5-AA08-783E-D7AD-BA803E03E296}"/>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FBE0F2DC-A73E-9CD4-BA18-FA66C1F93497}"/>
              </a:ext>
            </a:extLst>
          </p:cNvPr>
          <p:cNvPicPr>
            <a:picLocks noChangeAspect="1"/>
          </p:cNvPicPr>
          <p:nvPr/>
        </p:nvPicPr>
        <p:blipFill>
          <a:blip r:embed="rId2">
            <a:alphaModFix amt="35000"/>
          </a:blip>
          <a:srcRect t="15434" b="11943"/>
          <a:stretch/>
        </p:blipFill>
        <p:spPr>
          <a:xfrm>
            <a:off x="0" y="578498"/>
            <a:ext cx="12215916" cy="6278196"/>
          </a:xfrm>
          <a:prstGeom prst="rect">
            <a:avLst/>
          </a:prstGeom>
        </p:spPr>
      </p:pic>
      <p:sp>
        <p:nvSpPr>
          <p:cNvPr id="5" name="Rectangle 4">
            <a:extLst>
              <a:ext uri="{FF2B5EF4-FFF2-40B4-BE49-F238E27FC236}">
                <a16:creationId xmlns:a16="http://schemas.microsoft.com/office/drawing/2014/main" id="{B68857B9-6D1B-C545-6833-63EAB5762BF6}"/>
              </a:ext>
            </a:extLst>
          </p:cNvPr>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4" name="TextBox 3">
            <a:extLst>
              <a:ext uri="{FF2B5EF4-FFF2-40B4-BE49-F238E27FC236}">
                <a16:creationId xmlns:a16="http://schemas.microsoft.com/office/drawing/2014/main" id="{4EC65DEF-6168-8BFD-54B2-88AC4AF606D5}"/>
              </a:ext>
            </a:extLst>
          </p:cNvPr>
          <p:cNvSpPr txBox="1"/>
          <p:nvPr/>
        </p:nvSpPr>
        <p:spPr>
          <a:xfrm>
            <a:off x="4859916" y="1306"/>
            <a:ext cx="2472152" cy="923330"/>
          </a:xfrm>
          <a:prstGeom prst="rect">
            <a:avLst/>
          </a:prstGeom>
          <a:noFill/>
        </p:spPr>
        <p:txBody>
          <a:bodyPr wrap="none" rtlCol="0">
            <a:spAutoFit/>
          </a:bodyPr>
          <a:lstStyle/>
          <a:p>
            <a:pPr algn="ctr"/>
            <a:r>
              <a:rPr lang="en-US" sz="5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REVIEW</a:t>
            </a:r>
            <a:endParaRPr lang="es-MX" sz="8000" b="1" dirty="0">
              <a:solidFill>
                <a:schemeClr val="bg1"/>
              </a:solidFill>
            </a:endParaRPr>
          </a:p>
        </p:txBody>
      </p:sp>
      <p:sp>
        <p:nvSpPr>
          <p:cNvPr id="8" name="TextBox 7">
            <a:extLst>
              <a:ext uri="{FF2B5EF4-FFF2-40B4-BE49-F238E27FC236}">
                <a16:creationId xmlns:a16="http://schemas.microsoft.com/office/drawing/2014/main" id="{8CBCD3B0-AD68-5D3C-A96C-2E752C6B52BE}"/>
              </a:ext>
            </a:extLst>
          </p:cNvPr>
          <p:cNvSpPr txBox="1"/>
          <p:nvPr/>
        </p:nvSpPr>
        <p:spPr>
          <a:xfrm>
            <a:off x="1091682" y="1259080"/>
            <a:ext cx="10011747" cy="5430846"/>
          </a:xfrm>
          <a:prstGeom prst="rect">
            <a:avLst/>
          </a:prstGeom>
          <a:noFill/>
        </p:spPr>
        <p:txBody>
          <a:bodyPr wrap="square" rtlCol="0">
            <a:spAutoFit/>
          </a:bodyPr>
          <a:lstStyle/>
          <a:p>
            <a:pPr algn="ctr"/>
            <a:endParaRPr lang="en-US" sz="2400" b="1" dirty="0"/>
          </a:p>
          <a:p>
            <a:pPr algn="ctr"/>
            <a:r>
              <a:rPr lang="en-US" sz="2400" b="1" dirty="0"/>
              <a:t>At Jesus’ first public sermon, the Sermon on the Mount, </a:t>
            </a:r>
          </a:p>
          <a:p>
            <a:pPr algn="ctr"/>
            <a:r>
              <a:rPr lang="en-US" sz="2400" b="1" dirty="0"/>
              <a:t>          Jesus begins by teaching us the </a:t>
            </a:r>
            <a:r>
              <a:rPr lang="en-US" sz="2400" b="1" i="1" dirty="0"/>
              <a:t>Beatitudes </a:t>
            </a:r>
          </a:p>
          <a:p>
            <a:pPr algn="ctr"/>
            <a:r>
              <a:rPr lang="en-US" sz="2400" b="1" dirty="0"/>
              <a:t>which we learned about at our last gathering. </a:t>
            </a:r>
            <a:endParaRPr lang="en-US" sz="2400" dirty="0"/>
          </a:p>
          <a:p>
            <a:pPr algn="ctr"/>
            <a:r>
              <a:rPr lang="en-US" sz="2400" b="1" dirty="0"/>
              <a:t> </a:t>
            </a:r>
            <a:endParaRPr lang="en-US" sz="2400" dirty="0"/>
          </a:p>
          <a:p>
            <a:pPr algn="ctr"/>
            <a:r>
              <a:rPr lang="en-US" sz="2400" b="1" dirty="0"/>
              <a:t>There Jesus taught the law of the New Covenant, </a:t>
            </a:r>
          </a:p>
          <a:p>
            <a:pPr algn="ctr"/>
            <a:r>
              <a:rPr lang="en-US" sz="2400" b="1" dirty="0"/>
              <a:t>(</a:t>
            </a:r>
            <a:r>
              <a:rPr lang="en-US" sz="2400" b="1" i="1" dirty="0"/>
              <a:t>the New Law),</a:t>
            </a:r>
            <a:r>
              <a:rPr lang="en-US" sz="2400" i="1" dirty="0"/>
              <a:t> </a:t>
            </a:r>
            <a:r>
              <a:rPr lang="en-US" sz="2400" b="1" dirty="0"/>
              <a:t>that expands and fulfills the rules of love that                            God gave to Moses. </a:t>
            </a:r>
            <a:endParaRPr lang="en-US" sz="2400" dirty="0"/>
          </a:p>
          <a:p>
            <a:pPr algn="ctr"/>
            <a:r>
              <a:rPr lang="en-US" sz="2400" b="1" dirty="0"/>
              <a:t> </a:t>
            </a:r>
            <a:endParaRPr lang="en-US" sz="2400" dirty="0"/>
          </a:p>
          <a:p>
            <a:pPr algn="ctr"/>
            <a:r>
              <a:rPr lang="en-US" sz="2400" b="1" dirty="0"/>
              <a:t>Please open your bibles to </a:t>
            </a:r>
            <a:r>
              <a:rPr lang="en-US" sz="2400" b="1" dirty="0">
                <a:solidFill>
                  <a:srgbClr val="FF0000"/>
                </a:solidFill>
              </a:rPr>
              <a:t>Matthew 5:13-7:29</a:t>
            </a:r>
            <a:r>
              <a:rPr lang="en-US" sz="2400" b="1" dirty="0"/>
              <a:t>.  </a:t>
            </a:r>
          </a:p>
          <a:p>
            <a:pPr algn="ctr"/>
            <a:r>
              <a:rPr lang="en-US" sz="2400" b="1" dirty="0"/>
              <a:t>                                                        </a:t>
            </a:r>
            <a:endParaRPr lang="en-US" sz="2400" dirty="0"/>
          </a:p>
          <a:p>
            <a:pPr algn="ctr"/>
            <a:r>
              <a:rPr lang="en-US" sz="2400" dirty="0"/>
              <a:t>(Families to take turns reading the sections aloud.)</a:t>
            </a:r>
          </a:p>
          <a:p>
            <a:pPr marL="0" marR="0" algn="ctr">
              <a:lnSpc>
                <a:spcPct val="107000"/>
              </a:lnSpc>
              <a:spcAft>
                <a:spcPts val="80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6262757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DAF5A9-8E3D-D1BB-EC74-E79B31F842C8}"/>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A24801B2-2E87-EB07-FF52-F570D86836DA}"/>
              </a:ext>
            </a:extLst>
          </p:cNvPr>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4" name="TextBox 3">
            <a:extLst>
              <a:ext uri="{FF2B5EF4-FFF2-40B4-BE49-F238E27FC236}">
                <a16:creationId xmlns:a16="http://schemas.microsoft.com/office/drawing/2014/main" id="{E34177EB-892E-5CF2-7FAD-BE6DD0DA6A6F}"/>
              </a:ext>
            </a:extLst>
          </p:cNvPr>
          <p:cNvSpPr txBox="1"/>
          <p:nvPr/>
        </p:nvSpPr>
        <p:spPr>
          <a:xfrm>
            <a:off x="3173273" y="154541"/>
            <a:ext cx="5845447" cy="769441"/>
          </a:xfrm>
          <a:prstGeom prst="rect">
            <a:avLst/>
          </a:prstGeom>
          <a:noFill/>
        </p:spPr>
        <p:txBody>
          <a:bodyPr wrap="none" rtlCol="0">
            <a:spAutoFit/>
          </a:bodyPr>
          <a:lstStyle/>
          <a:p>
            <a:pPr algn="ctr"/>
            <a:r>
              <a:rPr lang="en-US" sz="4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FAMILY CONVERSATION</a:t>
            </a:r>
            <a:endParaRPr lang="es-MX" sz="6600" b="1" dirty="0">
              <a:solidFill>
                <a:schemeClr val="bg1"/>
              </a:solidFill>
            </a:endParaRPr>
          </a:p>
        </p:txBody>
      </p:sp>
      <p:sp>
        <p:nvSpPr>
          <p:cNvPr id="2" name="TextBox 1">
            <a:extLst>
              <a:ext uri="{FF2B5EF4-FFF2-40B4-BE49-F238E27FC236}">
                <a16:creationId xmlns:a16="http://schemas.microsoft.com/office/drawing/2014/main" id="{03933BDF-62AD-1895-C2BB-9957A1A1334F}"/>
              </a:ext>
            </a:extLst>
          </p:cNvPr>
          <p:cNvSpPr txBox="1"/>
          <p:nvPr/>
        </p:nvSpPr>
        <p:spPr>
          <a:xfrm>
            <a:off x="74644" y="1078523"/>
            <a:ext cx="5225143" cy="4955203"/>
          </a:xfrm>
          <a:prstGeom prst="rect">
            <a:avLst/>
          </a:prstGeom>
          <a:noFill/>
        </p:spPr>
        <p:txBody>
          <a:bodyPr wrap="square" rtlCol="0">
            <a:spAutoFit/>
          </a:bodyPr>
          <a:lstStyle/>
          <a:p>
            <a:pPr marL="0" marR="0"/>
            <a:endParaRPr lang="en-US" b="1" dirty="0">
              <a:solidFill>
                <a:srgbClr val="000000"/>
              </a:solidFill>
              <a:latin typeface="Times New Roman" panose="02020603050405020304" pitchFamily="18" charset="0"/>
              <a:ea typeface="Times New Roman" panose="02020603050405020304" pitchFamily="18" charset="0"/>
            </a:endParaRPr>
          </a:p>
          <a:p>
            <a:pPr marL="0" marR="0" algn="ctr"/>
            <a:r>
              <a:rPr lang="en-US" sz="2800" b="1" dirty="0">
                <a:solidFill>
                  <a:schemeClr val="accent2"/>
                </a:solidFill>
                <a:effectLst/>
                <a:latin typeface="Times New Roman" panose="02020603050405020304" pitchFamily="18" charset="0"/>
                <a:ea typeface="Times New Roman" panose="02020603050405020304" pitchFamily="18" charset="0"/>
              </a:rPr>
              <a:t>Which are the more challenging laws of love, </a:t>
            </a:r>
          </a:p>
          <a:p>
            <a:pPr marL="0" marR="0" algn="ctr"/>
            <a:r>
              <a:rPr lang="en-US" sz="2800" b="1" dirty="0">
                <a:solidFill>
                  <a:schemeClr val="accent2"/>
                </a:solidFill>
                <a:effectLst/>
                <a:latin typeface="Times New Roman" panose="02020603050405020304" pitchFamily="18" charset="0"/>
                <a:ea typeface="Times New Roman" panose="02020603050405020304" pitchFamily="18" charset="0"/>
              </a:rPr>
              <a:t>the Ten Commandments</a:t>
            </a:r>
          </a:p>
          <a:p>
            <a:pPr marL="0" marR="0" algn="ctr"/>
            <a:r>
              <a:rPr lang="en-US" sz="2800" b="1" dirty="0">
                <a:solidFill>
                  <a:schemeClr val="accent2"/>
                </a:solidFill>
                <a:effectLst/>
                <a:latin typeface="Times New Roman" panose="02020603050405020304" pitchFamily="18" charset="0"/>
                <a:ea typeface="Times New Roman" panose="02020603050405020304" pitchFamily="18" charset="0"/>
              </a:rPr>
              <a:t> or </a:t>
            </a:r>
          </a:p>
          <a:p>
            <a:pPr marL="0" marR="0" algn="ctr"/>
            <a:r>
              <a:rPr lang="en-US" sz="2800" b="1" dirty="0">
                <a:solidFill>
                  <a:schemeClr val="accent2"/>
                </a:solidFill>
                <a:effectLst/>
                <a:latin typeface="Times New Roman" panose="02020603050405020304" pitchFamily="18" charset="0"/>
                <a:ea typeface="Times New Roman" panose="02020603050405020304" pitchFamily="18" charset="0"/>
              </a:rPr>
              <a:t>Jesus’ teachings at the        Sermon on the Mount? </a:t>
            </a:r>
          </a:p>
          <a:p>
            <a:pPr marL="0" marR="0" algn="ctr"/>
            <a:r>
              <a:rPr lang="en-US" sz="2800" b="1" dirty="0">
                <a:effectLst/>
                <a:latin typeface="Times New Roman" panose="02020603050405020304" pitchFamily="18" charset="0"/>
                <a:ea typeface="Times New Roman" panose="02020603050405020304" pitchFamily="18" charset="0"/>
              </a:rPr>
              <a:t> </a:t>
            </a:r>
          </a:p>
          <a:p>
            <a:pPr marL="0" marR="0" algn="ctr"/>
            <a:endParaRPr lang="en-US" sz="2800" b="1" dirty="0">
              <a:solidFill>
                <a:srgbClr val="000000"/>
              </a:solidFill>
              <a:effectLst/>
              <a:latin typeface="Times New Roman" panose="02020603050405020304" pitchFamily="18" charset="0"/>
              <a:ea typeface="Times New Roman" panose="02020603050405020304" pitchFamily="18" charset="0"/>
            </a:endParaRPr>
          </a:p>
          <a:p>
            <a:pPr marL="0" marR="0" algn="ctr"/>
            <a:r>
              <a:rPr lang="en-US" sz="2800" b="1" dirty="0">
                <a:solidFill>
                  <a:schemeClr val="accent2"/>
                </a:solidFill>
                <a:effectLst/>
                <a:latin typeface="Times New Roman" panose="02020603050405020304" pitchFamily="18" charset="0"/>
                <a:ea typeface="Times New Roman" panose="02020603050405020304" pitchFamily="18" charset="0"/>
              </a:rPr>
              <a:t>How/why are those laws of love more challenging?</a:t>
            </a:r>
          </a:p>
          <a:p>
            <a:endParaRPr lang="en-US" dirty="0"/>
          </a:p>
        </p:txBody>
      </p:sp>
      <p:pic>
        <p:nvPicPr>
          <p:cNvPr id="6" name="Online Media 5" title="Teaching With The Chosen: Jesus Teaches the Sermon on the Mount, Matthew 5-7">
            <a:hlinkClick r:id="" action="ppaction://media"/>
            <a:extLst>
              <a:ext uri="{FF2B5EF4-FFF2-40B4-BE49-F238E27FC236}">
                <a16:creationId xmlns:a16="http://schemas.microsoft.com/office/drawing/2014/main" id="{BC668C6B-A583-02AB-A798-8D54BCECFD65}"/>
              </a:ext>
            </a:extLst>
          </p:cNvPr>
          <p:cNvPicPr>
            <a:picLocks noRot="1" noChangeAspect="1"/>
          </p:cNvPicPr>
          <p:nvPr>
            <a:videoFile r:link="rId1"/>
          </p:nvPr>
        </p:nvPicPr>
        <p:blipFill>
          <a:blip r:embed="rId3"/>
          <a:stretch>
            <a:fillRect/>
          </a:stretch>
        </p:blipFill>
        <p:spPr>
          <a:xfrm>
            <a:off x="5598988" y="1968760"/>
            <a:ext cx="6201127" cy="3503645"/>
          </a:xfrm>
          <a:prstGeom prst="rect">
            <a:avLst/>
          </a:prstGeom>
        </p:spPr>
      </p:pic>
      <p:sp>
        <p:nvSpPr>
          <p:cNvPr id="3" name="Rectangle 2"/>
          <p:cNvSpPr/>
          <p:nvPr/>
        </p:nvSpPr>
        <p:spPr>
          <a:xfrm>
            <a:off x="5877663" y="5710560"/>
            <a:ext cx="5643776" cy="646331"/>
          </a:xfrm>
          <a:prstGeom prst="rect">
            <a:avLst/>
          </a:prstGeom>
        </p:spPr>
        <p:txBody>
          <a:bodyPr wrap="square">
            <a:spAutoFit/>
          </a:bodyPr>
          <a:lstStyle/>
          <a:p>
            <a:r>
              <a:rPr lang="en-US" dirty="0">
                <a:hlinkClick r:id="rId4"/>
              </a:rPr>
              <a:t>https://www.youtube.com/watch?v=c299MjqabKk&amp;t=15s</a:t>
            </a:r>
            <a:endParaRPr lang="en-US" dirty="0"/>
          </a:p>
          <a:p>
            <a:endParaRPr lang="en-US" dirty="0"/>
          </a:p>
        </p:txBody>
      </p:sp>
    </p:spTree>
    <p:extLst>
      <p:ext uri="{BB962C8B-B14F-4D97-AF65-F5344CB8AC3E}">
        <p14:creationId xmlns:p14="http://schemas.microsoft.com/office/powerpoint/2010/main" val="3144440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p:cTn id="11" dur="1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2" dur="1000" fill="hold"/>
                                        <p:tgtEl>
                                          <p:spTgt spid="2">
                                            <p:txEl>
                                              <p:pRg st="1" end="1"/>
                                            </p:txEl>
                                          </p:spTgt>
                                        </p:tgtEl>
                                        <p:attrNameLst>
                                          <p:attrName>ppt_h</p:attrName>
                                        </p:attrNameLst>
                                      </p:cBhvr>
                                      <p:tavLst>
                                        <p:tav tm="0">
                                          <p:val>
                                            <p:fltVal val="0"/>
                                          </p:val>
                                        </p:tav>
                                        <p:tav tm="100000">
                                          <p:val>
                                            <p:strVal val="#ppt_h"/>
                                          </p:val>
                                        </p:tav>
                                      </p:tavLst>
                                    </p:anim>
                                    <p:anim calcmode="lin" valueType="num">
                                      <p:cBhvr>
                                        <p:cTn id="13" dur="1000" fill="hold"/>
                                        <p:tgtEl>
                                          <p:spTgt spid="2">
                                            <p:txEl>
                                              <p:pRg st="1" end="1"/>
                                            </p:txEl>
                                          </p:spTgt>
                                        </p:tgtEl>
                                        <p:attrNameLst>
                                          <p:attrName>style.rotation</p:attrName>
                                        </p:attrNameLst>
                                      </p:cBhvr>
                                      <p:tavLst>
                                        <p:tav tm="0">
                                          <p:val>
                                            <p:fltVal val="90"/>
                                          </p:val>
                                        </p:tav>
                                        <p:tav tm="100000">
                                          <p:val>
                                            <p:fltVal val="0"/>
                                          </p:val>
                                        </p:tav>
                                      </p:tavLst>
                                    </p:anim>
                                    <p:animEffect transition="in" filter="fade">
                                      <p:cBhvr>
                                        <p:cTn id="14" dur="1000"/>
                                        <p:tgtEl>
                                          <p:spTgt spid="2">
                                            <p:txEl>
                                              <p:pRg st="1" end="1"/>
                                            </p:txEl>
                                          </p:spTgt>
                                        </p:tgtEl>
                                      </p:cBhvr>
                                    </p:animEffect>
                                  </p:childTnLst>
                                </p:cTn>
                              </p:par>
                              <p:par>
                                <p:cTn id="15" presetID="31" presetClass="entr" presetSubtype="0"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p:cTn id="17"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8" dur="1000" fill="hold"/>
                                        <p:tgtEl>
                                          <p:spTgt spid="2">
                                            <p:txEl>
                                              <p:pRg st="2" end="2"/>
                                            </p:txEl>
                                          </p:spTgt>
                                        </p:tgtEl>
                                        <p:attrNameLst>
                                          <p:attrName>ppt_h</p:attrName>
                                        </p:attrNameLst>
                                      </p:cBhvr>
                                      <p:tavLst>
                                        <p:tav tm="0">
                                          <p:val>
                                            <p:fltVal val="0"/>
                                          </p:val>
                                        </p:tav>
                                        <p:tav tm="100000">
                                          <p:val>
                                            <p:strVal val="#ppt_h"/>
                                          </p:val>
                                        </p:tav>
                                      </p:tavLst>
                                    </p:anim>
                                    <p:anim calcmode="lin" valueType="num">
                                      <p:cBhvr>
                                        <p:cTn id="19" dur="1000" fill="hold"/>
                                        <p:tgtEl>
                                          <p:spTgt spid="2">
                                            <p:txEl>
                                              <p:pRg st="2" end="2"/>
                                            </p:txEl>
                                          </p:spTgt>
                                        </p:tgtEl>
                                        <p:attrNameLst>
                                          <p:attrName>style.rotation</p:attrName>
                                        </p:attrNameLst>
                                      </p:cBhvr>
                                      <p:tavLst>
                                        <p:tav tm="0">
                                          <p:val>
                                            <p:fltVal val="90"/>
                                          </p:val>
                                        </p:tav>
                                        <p:tav tm="100000">
                                          <p:val>
                                            <p:fltVal val="0"/>
                                          </p:val>
                                        </p:tav>
                                      </p:tavLst>
                                    </p:anim>
                                    <p:animEffect transition="in" filter="fade">
                                      <p:cBhvr>
                                        <p:cTn id="20" dur="1000"/>
                                        <p:tgtEl>
                                          <p:spTgt spid="2">
                                            <p:txEl>
                                              <p:pRg st="2" end="2"/>
                                            </p:txEl>
                                          </p:spTgt>
                                        </p:tgtEl>
                                      </p:cBhvr>
                                    </p:animEffect>
                                  </p:childTnLst>
                                </p:cTn>
                              </p:par>
                              <p:par>
                                <p:cTn id="21" presetID="31" presetClass="entr" presetSubtype="0" fill="hold" nodeType="with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 calcmode="lin" valueType="num">
                                      <p:cBhvr>
                                        <p:cTn id="23" dur="10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4" dur="1000" fill="hold"/>
                                        <p:tgtEl>
                                          <p:spTgt spid="2">
                                            <p:txEl>
                                              <p:pRg st="3" end="3"/>
                                            </p:txEl>
                                          </p:spTgt>
                                        </p:tgtEl>
                                        <p:attrNameLst>
                                          <p:attrName>ppt_h</p:attrName>
                                        </p:attrNameLst>
                                      </p:cBhvr>
                                      <p:tavLst>
                                        <p:tav tm="0">
                                          <p:val>
                                            <p:fltVal val="0"/>
                                          </p:val>
                                        </p:tav>
                                        <p:tav tm="100000">
                                          <p:val>
                                            <p:strVal val="#ppt_h"/>
                                          </p:val>
                                        </p:tav>
                                      </p:tavLst>
                                    </p:anim>
                                    <p:anim calcmode="lin" valueType="num">
                                      <p:cBhvr>
                                        <p:cTn id="25" dur="1000" fill="hold"/>
                                        <p:tgtEl>
                                          <p:spTgt spid="2">
                                            <p:txEl>
                                              <p:pRg st="3" end="3"/>
                                            </p:txEl>
                                          </p:spTgt>
                                        </p:tgtEl>
                                        <p:attrNameLst>
                                          <p:attrName>style.rotation</p:attrName>
                                        </p:attrNameLst>
                                      </p:cBhvr>
                                      <p:tavLst>
                                        <p:tav tm="0">
                                          <p:val>
                                            <p:fltVal val="90"/>
                                          </p:val>
                                        </p:tav>
                                        <p:tav tm="100000">
                                          <p:val>
                                            <p:fltVal val="0"/>
                                          </p:val>
                                        </p:tav>
                                      </p:tavLst>
                                    </p:anim>
                                    <p:animEffect transition="in" filter="fade">
                                      <p:cBhvr>
                                        <p:cTn id="26" dur="1000"/>
                                        <p:tgtEl>
                                          <p:spTgt spid="2">
                                            <p:txEl>
                                              <p:pRg st="3" end="3"/>
                                            </p:txEl>
                                          </p:spTgt>
                                        </p:tgtEl>
                                      </p:cBhvr>
                                    </p:animEffect>
                                  </p:childTnLst>
                                </p:cTn>
                              </p:par>
                              <p:par>
                                <p:cTn id="27" presetID="31" presetClass="entr" presetSubtype="0" fill="hold" nodeType="withEffect">
                                  <p:stCondLst>
                                    <p:cond delay="0"/>
                                  </p:stCondLst>
                                  <p:childTnLst>
                                    <p:set>
                                      <p:cBhvr>
                                        <p:cTn id="28" dur="1" fill="hold">
                                          <p:stCondLst>
                                            <p:cond delay="0"/>
                                          </p:stCondLst>
                                        </p:cTn>
                                        <p:tgtEl>
                                          <p:spTgt spid="2">
                                            <p:txEl>
                                              <p:pRg st="4" end="4"/>
                                            </p:txEl>
                                          </p:spTgt>
                                        </p:tgtEl>
                                        <p:attrNameLst>
                                          <p:attrName>style.visibility</p:attrName>
                                        </p:attrNameLst>
                                      </p:cBhvr>
                                      <p:to>
                                        <p:strVal val="visible"/>
                                      </p:to>
                                    </p:set>
                                    <p:anim calcmode="lin" valueType="num">
                                      <p:cBhvr>
                                        <p:cTn id="29" dur="1000" fill="hold"/>
                                        <p:tgtEl>
                                          <p:spTgt spid="2">
                                            <p:txEl>
                                              <p:pRg st="4" end="4"/>
                                            </p:txEl>
                                          </p:spTgt>
                                        </p:tgtEl>
                                        <p:attrNameLst>
                                          <p:attrName>ppt_w</p:attrName>
                                        </p:attrNameLst>
                                      </p:cBhvr>
                                      <p:tavLst>
                                        <p:tav tm="0">
                                          <p:val>
                                            <p:fltVal val="0"/>
                                          </p:val>
                                        </p:tav>
                                        <p:tav tm="100000">
                                          <p:val>
                                            <p:strVal val="#ppt_w"/>
                                          </p:val>
                                        </p:tav>
                                      </p:tavLst>
                                    </p:anim>
                                    <p:anim calcmode="lin" valueType="num">
                                      <p:cBhvr>
                                        <p:cTn id="30" dur="1000" fill="hold"/>
                                        <p:tgtEl>
                                          <p:spTgt spid="2">
                                            <p:txEl>
                                              <p:pRg st="4" end="4"/>
                                            </p:txEl>
                                          </p:spTgt>
                                        </p:tgtEl>
                                        <p:attrNameLst>
                                          <p:attrName>ppt_h</p:attrName>
                                        </p:attrNameLst>
                                      </p:cBhvr>
                                      <p:tavLst>
                                        <p:tav tm="0">
                                          <p:val>
                                            <p:fltVal val="0"/>
                                          </p:val>
                                        </p:tav>
                                        <p:tav tm="100000">
                                          <p:val>
                                            <p:strVal val="#ppt_h"/>
                                          </p:val>
                                        </p:tav>
                                      </p:tavLst>
                                    </p:anim>
                                    <p:anim calcmode="lin" valueType="num">
                                      <p:cBhvr>
                                        <p:cTn id="31" dur="1000" fill="hold"/>
                                        <p:tgtEl>
                                          <p:spTgt spid="2">
                                            <p:txEl>
                                              <p:pRg st="4" end="4"/>
                                            </p:txEl>
                                          </p:spTgt>
                                        </p:tgtEl>
                                        <p:attrNameLst>
                                          <p:attrName>style.rotation</p:attrName>
                                        </p:attrNameLst>
                                      </p:cBhvr>
                                      <p:tavLst>
                                        <p:tav tm="0">
                                          <p:val>
                                            <p:fltVal val="90"/>
                                          </p:val>
                                        </p:tav>
                                        <p:tav tm="100000">
                                          <p:val>
                                            <p:fltVal val="0"/>
                                          </p:val>
                                        </p:tav>
                                      </p:tavLst>
                                    </p:anim>
                                    <p:animEffect transition="in" filter="fade">
                                      <p:cBhvr>
                                        <p:cTn id="32" dur="1000"/>
                                        <p:tgtEl>
                                          <p:spTgt spid="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 calcmode="lin" valueType="num">
                                      <p:cBhvr>
                                        <p:cTn id="37" dur="1000" fill="hold"/>
                                        <p:tgtEl>
                                          <p:spTgt spid="2">
                                            <p:txEl>
                                              <p:pRg st="7" end="7"/>
                                            </p:txEl>
                                          </p:spTgt>
                                        </p:tgtEl>
                                        <p:attrNameLst>
                                          <p:attrName>ppt_w</p:attrName>
                                        </p:attrNameLst>
                                      </p:cBhvr>
                                      <p:tavLst>
                                        <p:tav tm="0">
                                          <p:val>
                                            <p:fltVal val="0"/>
                                          </p:val>
                                        </p:tav>
                                        <p:tav tm="100000">
                                          <p:val>
                                            <p:strVal val="#ppt_w"/>
                                          </p:val>
                                        </p:tav>
                                      </p:tavLst>
                                    </p:anim>
                                    <p:anim calcmode="lin" valueType="num">
                                      <p:cBhvr>
                                        <p:cTn id="38" dur="1000" fill="hold"/>
                                        <p:tgtEl>
                                          <p:spTgt spid="2">
                                            <p:txEl>
                                              <p:pRg st="7" end="7"/>
                                            </p:txEl>
                                          </p:spTgt>
                                        </p:tgtEl>
                                        <p:attrNameLst>
                                          <p:attrName>ppt_h</p:attrName>
                                        </p:attrNameLst>
                                      </p:cBhvr>
                                      <p:tavLst>
                                        <p:tav tm="0">
                                          <p:val>
                                            <p:fltVal val="0"/>
                                          </p:val>
                                        </p:tav>
                                        <p:tav tm="100000">
                                          <p:val>
                                            <p:strVal val="#ppt_h"/>
                                          </p:val>
                                        </p:tav>
                                      </p:tavLst>
                                    </p:anim>
                                    <p:anim calcmode="lin" valueType="num">
                                      <p:cBhvr>
                                        <p:cTn id="39" dur="1000" fill="hold"/>
                                        <p:tgtEl>
                                          <p:spTgt spid="2">
                                            <p:txEl>
                                              <p:pRg st="7" end="7"/>
                                            </p:txEl>
                                          </p:spTgt>
                                        </p:tgtEl>
                                        <p:attrNameLst>
                                          <p:attrName>style.rotation</p:attrName>
                                        </p:attrNameLst>
                                      </p:cBhvr>
                                      <p:tavLst>
                                        <p:tav tm="0">
                                          <p:val>
                                            <p:fltVal val="90"/>
                                          </p:val>
                                        </p:tav>
                                        <p:tav tm="100000">
                                          <p:val>
                                            <p:fltVal val="0"/>
                                          </p:val>
                                        </p:tav>
                                      </p:tavLst>
                                    </p:anim>
                                    <p:animEffect transition="in" filter="fade">
                                      <p:cBhvr>
                                        <p:cTn id="40" dur="10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41" fill="hold" display="0">
                  <p:stCondLst>
                    <p:cond delay="indefinite"/>
                  </p:stCondLst>
                </p:cTn>
                <p:tgtEl>
                  <p:spTgt spid="6"/>
                </p:tgtEl>
              </p:cMediaNode>
            </p:video>
            <p:seq concurrent="1" nextAc="seek">
              <p:cTn id="42" restart="whenNotActive" fill="hold" evtFilter="cancelBubble" nodeType="interactiveSeq">
                <p:stCondLst>
                  <p:cond evt="onClick" delay="0">
                    <p:tgtEl>
                      <p:spTgt spid="6"/>
                    </p:tgtEl>
                  </p:cond>
                </p:stCondLst>
                <p:endSync evt="end" delay="0">
                  <p:rtn val="all"/>
                </p:endSync>
                <p:childTnLst>
                  <p:par>
                    <p:cTn id="43" fill="hold">
                      <p:stCondLst>
                        <p:cond delay="0"/>
                      </p:stCondLst>
                      <p:childTnLst>
                        <p:par>
                          <p:cTn id="44" fill="hold">
                            <p:stCondLst>
                              <p:cond delay="0"/>
                            </p:stCondLst>
                            <p:childTnLst>
                              <p:par>
                                <p:cTn id="45" presetID="2" presetClass="mediacall" presetSubtype="0" fill="hold" nodeType="clickEffect">
                                  <p:stCondLst>
                                    <p:cond delay="0"/>
                                  </p:stCondLst>
                                  <p:childTnLst>
                                    <p:cmd type="call" cmd="togglePause">
                                      <p:cBhvr>
                                        <p:cTn id="46"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4" name="TextBox 3"/>
          <p:cNvSpPr txBox="1"/>
          <p:nvPr/>
        </p:nvSpPr>
        <p:spPr>
          <a:xfrm>
            <a:off x="1940782" y="180692"/>
            <a:ext cx="8310417" cy="595932"/>
          </a:xfrm>
          <a:prstGeom prst="rect">
            <a:avLst/>
          </a:prstGeom>
          <a:noFill/>
        </p:spPr>
        <p:txBody>
          <a:bodyPr wrap="none" rtlCol="0">
            <a:spAutoFit/>
          </a:bodyPr>
          <a:lstStyle/>
          <a:p>
            <a:pPr marL="0" marR="0" algn="ctr">
              <a:lnSpc>
                <a:spcPct val="107000"/>
              </a:lnSpc>
              <a:spcAft>
                <a:spcPts val="800"/>
              </a:spcAft>
            </a:pPr>
            <a:r>
              <a:rPr lang="en-US" sz="3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How Our Family follows the 10 Commandments</a:t>
            </a:r>
            <a:endParaRPr lang="en-US" sz="4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9" descr="A close-up of a card&#10;&#10;AI-generated content may be incorrect.">
            <a:extLst>
              <a:ext uri="{FF2B5EF4-FFF2-40B4-BE49-F238E27FC236}">
                <a16:creationId xmlns:a16="http://schemas.microsoft.com/office/drawing/2014/main" id="{F365954A-B063-5775-0236-664CC231CAE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710014" y="1063690"/>
            <a:ext cx="8771951" cy="5637104"/>
          </a:xfrm>
          <a:prstGeom prst="rect">
            <a:avLst/>
          </a:prstGeom>
        </p:spPr>
      </p:pic>
    </p:spTree>
    <p:extLst>
      <p:ext uri="{BB962C8B-B14F-4D97-AF65-F5344CB8AC3E}">
        <p14:creationId xmlns:p14="http://schemas.microsoft.com/office/powerpoint/2010/main" val="21770294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C2625C5-1580-6E2A-2B79-93DA46CC28C0}"/>
              </a:ext>
            </a:extLst>
          </p:cNvPr>
          <p:cNvPicPr>
            <a:picLocks noChangeAspect="1"/>
          </p:cNvPicPr>
          <p:nvPr/>
        </p:nvPicPr>
        <p:blipFill>
          <a:blip r:embed="rId2" cstate="email">
            <a:alphaModFix amt="20000"/>
            <a:extLst>
              <a:ext uri="{28A0092B-C50C-407E-A947-70E740481C1C}">
                <a14:useLocalDpi xmlns:a14="http://schemas.microsoft.com/office/drawing/2010/main"/>
              </a:ext>
            </a:extLst>
          </a:blip>
          <a:srcRect/>
          <a:stretch/>
        </p:blipFill>
        <p:spPr>
          <a:xfrm>
            <a:off x="-18360" y="1078524"/>
            <a:ext cx="12210360" cy="5779476"/>
          </a:xfrm>
          <a:prstGeom prst="rect">
            <a:avLst/>
          </a:prstGeom>
        </p:spPr>
      </p:pic>
      <p:sp>
        <p:nvSpPr>
          <p:cNvPr id="5" name="Rectangle 4"/>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4" name="TextBox 3"/>
          <p:cNvSpPr txBox="1"/>
          <p:nvPr/>
        </p:nvSpPr>
        <p:spPr>
          <a:xfrm>
            <a:off x="3476542" y="217546"/>
            <a:ext cx="5238935" cy="646331"/>
          </a:xfrm>
          <a:prstGeom prst="rect">
            <a:avLst/>
          </a:prstGeom>
          <a:noFill/>
        </p:spPr>
        <p:txBody>
          <a:bodyPr wrap="none" rtlCol="0">
            <a:spAutoFit/>
          </a:bodyPr>
          <a:lstStyle/>
          <a:p>
            <a:pPr algn="ctr"/>
            <a:r>
              <a:rPr lang="en-US" sz="36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SERMON ON THE MOUNT</a:t>
            </a:r>
            <a:endParaRPr lang="es-MX" sz="5400" b="1" dirty="0">
              <a:solidFill>
                <a:schemeClr val="accent2"/>
              </a:solidFill>
            </a:endParaRPr>
          </a:p>
        </p:txBody>
      </p:sp>
      <p:sp>
        <p:nvSpPr>
          <p:cNvPr id="8" name="TextBox 7">
            <a:extLst>
              <a:ext uri="{FF2B5EF4-FFF2-40B4-BE49-F238E27FC236}">
                <a16:creationId xmlns:a16="http://schemas.microsoft.com/office/drawing/2014/main" id="{F47FB6F4-CF33-2B0F-B7F4-853114ABD537}"/>
              </a:ext>
            </a:extLst>
          </p:cNvPr>
          <p:cNvSpPr txBox="1"/>
          <p:nvPr/>
        </p:nvSpPr>
        <p:spPr>
          <a:xfrm>
            <a:off x="-18360" y="1078525"/>
            <a:ext cx="12210360" cy="5690276"/>
          </a:xfrm>
          <a:prstGeom prst="rect">
            <a:avLst/>
          </a:prstGeom>
          <a:noFill/>
        </p:spPr>
        <p:txBody>
          <a:bodyPr wrap="square" rtlCol="0">
            <a:spAutoFit/>
          </a:bodyPr>
          <a:lstStyle/>
          <a:p>
            <a:pPr marL="0" marR="0" algn="ctr">
              <a:lnSpc>
                <a:spcPct val="107000"/>
              </a:lnSpc>
              <a:spcAft>
                <a:spcPts val="80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 As we read in the Sermon on the Mount, the New Law or God’s law of supernatural love that teaches us to love as Christ loves us, is difficult, and basically impossible for us to follow perfectly, relying on our own strength. </a:t>
            </a:r>
          </a:p>
          <a:p>
            <a:pPr marL="0" marR="0" algn="ctr">
              <a:lnSpc>
                <a:spcPct val="107000"/>
              </a:lnSpc>
              <a:spcAft>
                <a:spcPts val="80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However, the Father gave us Jesus, who did not only open the gates of Heaven to us, but also </a:t>
            </a:r>
            <a:r>
              <a:rPr lang="en-US" sz="2800" dirty="0">
                <a:latin typeface="Calibri" panose="020F0502020204030204" pitchFamily="34" charset="0"/>
                <a:ea typeface="Calibri" panose="020F0502020204030204" pitchFamily="34" charset="0"/>
                <a:cs typeface="Times New Roman" panose="02020603050405020304" pitchFamily="18" charset="0"/>
              </a:rPr>
              <a:t>is</a:t>
            </a:r>
            <a:r>
              <a:rPr lang="en-US" sz="2800" dirty="0">
                <a:effectLst/>
                <a:latin typeface="Calibri" panose="020F0502020204030204" pitchFamily="34" charset="0"/>
                <a:ea typeface="Calibri" panose="020F0502020204030204" pitchFamily="34" charset="0"/>
                <a:cs typeface="Times New Roman" panose="02020603050405020304" pitchFamily="18" charset="0"/>
              </a:rPr>
              <a:t> the Way, the Truth and the Life for us.                                                          It is Jesus who gives us the grace to live His Father’s laws of Divine </a:t>
            </a:r>
            <a:r>
              <a:rPr lang="en-US" sz="2800" dirty="0">
                <a:latin typeface="Calibri" panose="020F0502020204030204" pitchFamily="34" charset="0"/>
                <a:ea typeface="Calibri" panose="020F0502020204030204" pitchFamily="34" charset="0"/>
                <a:cs typeface="Times New Roman" panose="02020603050405020304" pitchFamily="18" charset="0"/>
              </a:rPr>
              <a:t>L</a:t>
            </a:r>
            <a:r>
              <a:rPr lang="en-US" sz="2800" dirty="0">
                <a:effectLst/>
                <a:latin typeface="Calibri" panose="020F0502020204030204" pitchFamily="34" charset="0"/>
                <a:ea typeface="Calibri" panose="020F0502020204030204" pitchFamily="34" charset="0"/>
                <a:cs typeface="Times New Roman" panose="02020603050405020304" pitchFamily="18" charset="0"/>
              </a:rPr>
              <a:t>ove!</a:t>
            </a:r>
          </a:p>
          <a:p>
            <a:pPr algn="ctr">
              <a:lnSpc>
                <a:spcPct val="107000"/>
              </a:lnSpc>
              <a:spcAft>
                <a:spcPts val="800"/>
              </a:spcAft>
            </a:pPr>
            <a:endParaRPr lang="en-US" sz="3200" b="1"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60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How does Jesus give us this grace? </a:t>
            </a:r>
            <a:endParaRPr lang="en-US" sz="600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Aft>
                <a:spcPts val="80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415959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anim calcmode="lin" valueType="num">
                                      <p:cBhvr>
                                        <p:cTn id="7" dur="1000" fill="hold"/>
                                        <p:tgtEl>
                                          <p:spTgt spid="8">
                                            <p:txEl>
                                              <p:pRg st="3" end="3"/>
                                            </p:txEl>
                                          </p:spTgt>
                                        </p:tgtEl>
                                        <p:attrNameLst>
                                          <p:attrName>ppt_w</p:attrName>
                                        </p:attrNameLst>
                                      </p:cBhvr>
                                      <p:tavLst>
                                        <p:tav tm="0">
                                          <p:val>
                                            <p:fltVal val="0"/>
                                          </p:val>
                                        </p:tav>
                                        <p:tav tm="100000">
                                          <p:val>
                                            <p:strVal val="#ppt_w"/>
                                          </p:val>
                                        </p:tav>
                                      </p:tavLst>
                                    </p:anim>
                                    <p:anim calcmode="lin" valueType="num">
                                      <p:cBhvr>
                                        <p:cTn id="8" dur="1000" fill="hold"/>
                                        <p:tgtEl>
                                          <p:spTgt spid="8">
                                            <p:txEl>
                                              <p:pRg st="3" end="3"/>
                                            </p:txEl>
                                          </p:spTgt>
                                        </p:tgtEl>
                                        <p:attrNameLst>
                                          <p:attrName>ppt_h</p:attrName>
                                        </p:attrNameLst>
                                      </p:cBhvr>
                                      <p:tavLst>
                                        <p:tav tm="0">
                                          <p:val>
                                            <p:fltVal val="0"/>
                                          </p:val>
                                        </p:tav>
                                        <p:tav tm="100000">
                                          <p:val>
                                            <p:strVal val="#ppt_h"/>
                                          </p:val>
                                        </p:tav>
                                      </p:tavLst>
                                    </p:anim>
                                    <p:anim calcmode="lin" valueType="num">
                                      <p:cBhvr>
                                        <p:cTn id="9" dur="1000" fill="hold"/>
                                        <p:tgtEl>
                                          <p:spTgt spid="8">
                                            <p:txEl>
                                              <p:pRg st="3" end="3"/>
                                            </p:txEl>
                                          </p:spTgt>
                                        </p:tgtEl>
                                        <p:attrNameLst>
                                          <p:attrName>style.rotation</p:attrName>
                                        </p:attrNameLst>
                                      </p:cBhvr>
                                      <p:tavLst>
                                        <p:tav tm="0">
                                          <p:val>
                                            <p:fltVal val="90"/>
                                          </p:val>
                                        </p:tav>
                                        <p:tav tm="100000">
                                          <p:val>
                                            <p:fltVal val="0"/>
                                          </p:val>
                                        </p:tav>
                                      </p:tavLst>
                                    </p:anim>
                                    <p:animEffect transition="in" filter="fade">
                                      <p:cBhvr>
                                        <p:cTn id="10" dur="10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20911</TotalTime>
  <Words>1210</Words>
  <Application>Microsoft Office PowerPoint</Application>
  <PresentationFormat>Widescreen</PresentationFormat>
  <Paragraphs>129</Paragraphs>
  <Slides>13</Slides>
  <Notes>0</Notes>
  <HiddenSlides>0</HiddenSlides>
  <MMClips>2</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Antenna Black</vt:lpstr>
      <vt:lpstr>Arial</vt:lpstr>
      <vt:lpstr>Calibri</vt:lpstr>
      <vt:lpstr>Calibri Light</vt:lpstr>
      <vt:lpstr>MenoDisplayCondensed-SemiBoldItalic</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AOA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Monica Oppermann</dc:creator>
  <cp:lastModifiedBy>Patrick Metts, LPC</cp:lastModifiedBy>
  <cp:revision>143</cp:revision>
  <dcterms:created xsi:type="dcterms:W3CDTF">2021-11-19T16:04:10Z</dcterms:created>
  <dcterms:modified xsi:type="dcterms:W3CDTF">2025-02-20T16:34:31Z</dcterms:modified>
</cp:coreProperties>
</file>