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BE"/>
    <a:srgbClr val="C1DBD7"/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 b="9589"/>
          <a:stretch/>
        </p:blipFill>
        <p:spPr>
          <a:xfrm>
            <a:off x="0" y="-16625"/>
            <a:ext cx="12192000" cy="6882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062" y="821944"/>
            <a:ext cx="12356123" cy="1863065"/>
          </a:xfrm>
        </p:spPr>
        <p:txBody>
          <a:bodyPr>
            <a:normAutofit fontScale="90000"/>
          </a:bodyPr>
          <a:lstStyle/>
          <a:p>
            <a:r>
              <a:rPr lang="en-US" sz="8000" b="1" cap="all" baseline="30000" dirty="0" err="1" smtClean="0">
                <a:solidFill>
                  <a:schemeClr val="bg1"/>
                </a:solidFill>
                <a:latin typeface="Antenna Black" panose="02000505000000020004" pitchFamily="2" charset="0"/>
              </a:rPr>
              <a:t>FamiliAs</a:t>
            </a:r>
            <a:r>
              <a:rPr lang="en-US" sz="8000" b="1" cap="all" baseline="30000" dirty="0" smtClean="0">
                <a:solidFill>
                  <a:schemeClr val="bg1"/>
                </a:solidFill>
                <a:latin typeface="Antenna Black" panose="02000505000000020004" pitchFamily="2" charset="0"/>
              </a:rPr>
              <a:t> </a:t>
            </a:r>
            <a:r>
              <a:rPr lang="en-US" sz="8000" b="1" cap="all" baseline="30000" dirty="0" err="1" smtClean="0">
                <a:solidFill>
                  <a:schemeClr val="bg1"/>
                </a:solidFill>
                <a:latin typeface="Antenna Black" panose="02000505000000020004" pitchFamily="2" charset="0"/>
              </a:rPr>
              <a:t>FormAnDO</a:t>
            </a:r>
            <a:r>
              <a:rPr lang="en-US" sz="8000" b="1" cap="all" baseline="30000" dirty="0" smtClean="0">
                <a:solidFill>
                  <a:schemeClr val="bg1"/>
                </a:solidFill>
                <a:latin typeface="Antenna Black" panose="02000505000000020004" pitchFamily="2" charset="0"/>
              </a:rPr>
              <a:t> </a:t>
            </a:r>
            <a:r>
              <a:rPr lang="en-US" sz="8000" b="1" cap="all" baseline="30000" dirty="0" err="1" smtClean="0">
                <a:solidFill>
                  <a:schemeClr val="bg1"/>
                </a:solidFill>
                <a:latin typeface="Antenna Black" panose="02000505000000020004" pitchFamily="2" charset="0"/>
              </a:rPr>
              <a:t>Discípulos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4600" y="2225276"/>
            <a:ext cx="5750508" cy="64514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Alianzas</a:t>
            </a:r>
            <a:r>
              <a:rPr lang="en-US" sz="3600" b="1" dirty="0" smtClean="0">
                <a:solidFill>
                  <a:schemeClr val="bg1"/>
                </a:solidFill>
              </a:rPr>
              <a:t> y </a:t>
            </a:r>
            <a:r>
              <a:rPr lang="en-US" sz="3600" b="1" dirty="0" err="1" smtClean="0">
                <a:solidFill>
                  <a:schemeClr val="bg1"/>
                </a:solidFill>
              </a:rPr>
              <a:t>Sacramentos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" y="5950376"/>
            <a:ext cx="2593572" cy="9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5477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9492" y="1414740"/>
            <a:ext cx="8593015" cy="34018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/>
              <a:t>Jesucristo, Señor Nuestro</a:t>
            </a:r>
            <a:r>
              <a:rPr lang="es-MX" sz="2400" dirty="0" smtClean="0"/>
              <a:t>,</a:t>
            </a:r>
          </a:p>
          <a:p>
            <a:pPr marL="0" indent="0">
              <a:buNone/>
            </a:pPr>
            <a:r>
              <a:rPr lang="es-MX" sz="2400" dirty="0" smtClean="0"/>
              <a:t>Te </a:t>
            </a:r>
            <a:r>
              <a:rPr lang="es-MX" sz="2400" dirty="0"/>
              <a:t>encomendamos a nuestra familia y te pedimos tu bendición y protección. Te amamos con todo nuestro corazón. Te pedimos que ayudes a nuestra familia a ser más como la Sagrada Familia. Ayúdanos a ser amables, amorosos y pacientes los unos con los otros. Danos la gracia que necesitamos para ser tus discípulos y para algún día alcanzar la santidad. Te lo pedimos en tu Santo Nombre. Amén.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Amen.</a:t>
            </a:r>
            <a:endParaRPr lang="en-US" sz="1600" i="1" baseline="30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16025"/>
            <a:ext cx="12192000" cy="1078524"/>
          </a:xfrm>
          <a:prstGeom prst="rect">
            <a:avLst/>
          </a:prstGeom>
          <a:solidFill>
            <a:srgbClr val="B6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 err="1" smtClean="0">
                <a:latin typeface="Antenna Black" panose="02000505000000020004" pitchFamily="2" charset="0"/>
              </a:rPr>
              <a:t>OrACIóN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296" y="4483771"/>
            <a:ext cx="1929484" cy="1929484"/>
          </a:xfrm>
        </p:spPr>
      </p:pic>
    </p:spTree>
    <p:extLst>
      <p:ext uri="{BB962C8B-B14F-4D97-AF65-F5344CB8AC3E}">
        <p14:creationId xmlns:p14="http://schemas.microsoft.com/office/powerpoint/2010/main" val="453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78523"/>
            <a:ext cx="12192000" cy="1078523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47292" y="118941"/>
            <a:ext cx="475883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 smtClean="0">
                <a:latin typeface="Antenna Black" panose="02000505000000020004" pitchFamily="2" charset="0"/>
              </a:rPr>
              <a:t>ROMPEHIELOS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0454" y="1163409"/>
            <a:ext cx="10791092" cy="366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err="1" smtClean="0"/>
              <a:t>Mímica</a:t>
            </a:r>
            <a:r>
              <a:rPr lang="en-US" sz="4400" dirty="0" smtClean="0"/>
              <a:t> del </a:t>
            </a:r>
            <a:r>
              <a:rPr lang="en-US" sz="4400" dirty="0" err="1" smtClean="0"/>
              <a:t>Arca</a:t>
            </a:r>
            <a:r>
              <a:rPr lang="en-US" sz="4400" dirty="0" smtClean="0"/>
              <a:t> de </a:t>
            </a:r>
            <a:r>
              <a:rPr lang="en-US" sz="4400" dirty="0" err="1" smtClean="0"/>
              <a:t>Noe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18160" y="2385753"/>
            <a:ext cx="11155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dirty="0"/>
              <a:t>Cada miembro de la familia piensa en un animal o insecto que le gustaría que se hubiera salvado del diluvio en el Arca de Noé, pero no lo comparte con nadie</a:t>
            </a:r>
            <a:r>
              <a:rPr lang="es-MX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MX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Luego</a:t>
            </a:r>
            <a:r>
              <a:rPr lang="es-MX" sz="2400" dirty="0"/>
              <a:t>, por turnos, cada persona representa cómo actuaría y sonaría el animal o insecto elegido, mientras los demás miembros de la familia adivinan qué animal o insecto es.</a:t>
            </a:r>
            <a:r>
              <a:rPr lang="en-US" sz="2400" dirty="0" smtClean="0"/>
              <a:t>s</a:t>
            </a:r>
            <a:r>
              <a:rPr lang="en-US" sz="2400" dirty="0"/>
              <a:t>. </a:t>
            </a:r>
            <a:r>
              <a:rPr lang="en-US" sz="2400" baseline="30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391" y="3917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Cuál es tu historia favorita en los adornos que has creado?</a:t>
            </a:r>
            <a:endParaRPr lang="es-MX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7" y="1202788"/>
            <a:ext cx="11745874" cy="5760720"/>
          </a:xfrm>
        </p:spPr>
      </p:pic>
    </p:spTree>
    <p:extLst>
      <p:ext uri="{BB962C8B-B14F-4D97-AF65-F5344CB8AC3E}">
        <p14:creationId xmlns:p14="http://schemas.microsoft.com/office/powerpoint/2010/main" val="5386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B6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ntenna Medium" panose="02000603000000020004" pitchFamily="2" charset="0"/>
              </a:rPr>
              <a:t>El </a:t>
            </a:r>
            <a:r>
              <a:rPr lang="en-US" dirty="0" err="1" smtClean="0">
                <a:latin typeface="Antenna Medium" panose="02000603000000020004" pitchFamily="2" charset="0"/>
              </a:rPr>
              <a:t>tema</a:t>
            </a:r>
            <a:r>
              <a:rPr lang="en-US" dirty="0" smtClean="0">
                <a:latin typeface="Antenna Medium" panose="02000603000000020004" pitchFamily="2" charset="0"/>
              </a:rPr>
              <a:t> del </a:t>
            </a:r>
            <a:r>
              <a:rPr lang="en-US" dirty="0" err="1" smtClean="0">
                <a:latin typeface="Antenna Medium" panose="02000603000000020004" pitchFamily="2" charset="0"/>
              </a:rPr>
              <a:t>mes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/>
              <a:t>Alianzas</a:t>
            </a:r>
            <a:r>
              <a:rPr lang="en-US" sz="4800" dirty="0" smtClean="0"/>
              <a:t> y </a:t>
            </a:r>
            <a:r>
              <a:rPr lang="en-US" sz="4800" dirty="0" err="1" smtClean="0"/>
              <a:t>Sacramentos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47" y="2653261"/>
            <a:ext cx="3715706" cy="39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43"/>
            <a:ext cx="12266645" cy="6925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206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577" y="106179"/>
            <a:ext cx="2912408" cy="9595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baseline="30000" dirty="0" smtClean="0"/>
              <a:t>Contenido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876" y="2236124"/>
            <a:ext cx="10515600" cy="4131584"/>
          </a:xfrm>
        </p:spPr>
        <p:txBody>
          <a:bodyPr/>
          <a:lstStyle/>
          <a:p>
            <a:pPr marL="0" indent="0" algn="ctr">
              <a:buNone/>
            </a:pPr>
            <a:r>
              <a:rPr lang="da-DK" sz="3600" b="1" dirty="0" smtClean="0">
                <a:solidFill>
                  <a:schemeClr val="bg1"/>
                </a:solidFill>
              </a:rPr>
              <a:t>La Promesa de Dios y Signo </a:t>
            </a:r>
          </a:p>
          <a:p>
            <a:pPr marL="0" indent="0" algn="ctr">
              <a:buNone/>
            </a:pPr>
            <a:r>
              <a:rPr lang="da-DK" sz="3600" b="1" dirty="0" smtClean="0">
                <a:solidFill>
                  <a:schemeClr val="bg1"/>
                </a:solidFill>
              </a:rPr>
              <a:t>(Gn </a:t>
            </a:r>
            <a:r>
              <a:rPr lang="da-DK" sz="3600" b="1" dirty="0">
                <a:solidFill>
                  <a:schemeClr val="bg1"/>
                </a:solidFill>
              </a:rPr>
              <a:t>6:5 – 9:17)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690" y="163268"/>
            <a:ext cx="5980617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Antenna Medium" panose="02000603000000020004" pitchFamily="2" charset="0"/>
              </a:rPr>
              <a:t>Conversación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367" y="172542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aseline="30000" dirty="0"/>
              <a:t>¿Qué </a:t>
            </a:r>
            <a:r>
              <a:rPr lang="es-MX" baseline="30000" dirty="0" smtClean="0"/>
              <a:t>sabes </a:t>
            </a:r>
            <a:r>
              <a:rPr lang="es-MX" baseline="30000" dirty="0"/>
              <a:t>acerca de su propio bautismo? </a:t>
            </a:r>
            <a:endParaRPr lang="es-MX" baseline="30000" dirty="0" smtClean="0"/>
          </a:p>
          <a:p>
            <a:pPr marL="0" indent="0" algn="ctr">
              <a:buNone/>
            </a:pPr>
            <a:r>
              <a:rPr lang="es-MX" baseline="30000" dirty="0" smtClean="0"/>
              <a:t>¿</a:t>
            </a:r>
            <a:r>
              <a:rPr lang="es-MX" baseline="30000" dirty="0"/>
              <a:t>Qué recuerdan los padres sobre los bautismos de sus hijos? </a:t>
            </a:r>
            <a:endParaRPr lang="es-MX" baseline="30000" dirty="0" smtClean="0"/>
          </a:p>
          <a:p>
            <a:pPr marL="0" indent="0" algn="ctr">
              <a:buNone/>
            </a:pPr>
            <a:r>
              <a:rPr lang="es-MX" baseline="30000" dirty="0" smtClean="0"/>
              <a:t>¿Cuando </a:t>
            </a:r>
            <a:r>
              <a:rPr lang="es-MX" baseline="30000" dirty="0"/>
              <a:t>bautizaste a tus hijos, ¿qué querías para ellos? </a:t>
            </a:r>
            <a:endParaRPr lang="es-MX" baseline="30000" dirty="0" smtClean="0"/>
          </a:p>
          <a:p>
            <a:pPr marL="0" indent="0" algn="ctr">
              <a:buNone/>
            </a:pPr>
            <a:r>
              <a:rPr lang="es-MX" baseline="30000" dirty="0" smtClean="0"/>
              <a:t>Si </a:t>
            </a:r>
            <a:r>
              <a:rPr lang="es-MX" baseline="30000" dirty="0"/>
              <a:t>se bautizó cuando era mayor, ¿por qué quería bautizarse</a:t>
            </a:r>
            <a:r>
              <a:rPr lang="es-MX" baseline="30000" dirty="0" smtClean="0"/>
              <a:t>?</a:t>
            </a:r>
          </a:p>
          <a:p>
            <a:pPr marL="0" indent="0" algn="ctr">
              <a:buNone/>
            </a:pPr>
            <a:r>
              <a:rPr lang="es-MX" baseline="30000" dirty="0" smtClean="0"/>
              <a:t> </a:t>
            </a:r>
            <a:r>
              <a:rPr lang="es-MX" baseline="30000" dirty="0"/>
              <a:t>¿Qué papel te ha llamado Dios hasta ahora en tu vida? </a:t>
            </a:r>
            <a:endParaRPr lang="es-MX" baseline="30000" dirty="0" smtClean="0"/>
          </a:p>
          <a:p>
            <a:pPr marL="0" indent="0" algn="ctr">
              <a:buNone/>
            </a:pPr>
            <a:r>
              <a:rPr lang="es-MX" baseline="30000" dirty="0" smtClean="0"/>
              <a:t>¿</a:t>
            </a:r>
            <a:r>
              <a:rPr lang="es-MX" baseline="30000" dirty="0"/>
              <a:t>Cómo te hace sentir acerca de tu papel en el mundo el saber que Jesús sacrificó su vida para que tú pudieras ser parte de la familia de Dios?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93" y="4626446"/>
            <a:ext cx="5323809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127982"/>
          </a:xfrm>
          <a:prstGeom prst="rect">
            <a:avLst/>
          </a:prstGeom>
          <a:solidFill>
            <a:srgbClr val="B6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581" y="0"/>
            <a:ext cx="2546838" cy="112798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ntenna Medium" panose="02000603000000020004" pitchFamily="2" charset="0"/>
              </a:rPr>
              <a:t>Misión</a:t>
            </a:r>
            <a:endParaRPr lang="en-US" sz="4800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74" y="1599466"/>
            <a:ext cx="3279051" cy="216022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MX" sz="3200" b="1" baseline="30000" dirty="0" smtClean="0"/>
              <a:t>Presente la </a:t>
            </a:r>
            <a:r>
              <a:rPr lang="es-MX" sz="3200" b="1" baseline="30000" dirty="0"/>
              <a:t>actividad de </a:t>
            </a:r>
            <a:r>
              <a:rPr lang="es-MX" sz="3200" b="1" baseline="30000" dirty="0" smtClean="0"/>
              <a:t>Misión</a:t>
            </a:r>
          </a:p>
          <a:p>
            <a:pPr marL="0" indent="0">
              <a:buNone/>
            </a:pPr>
            <a:r>
              <a:rPr lang="es-MX" baseline="30000" dirty="0"/>
              <a:t>La actividad misionera que se realizará en casa durante la semana 2 y que se compartirá en la reunión de familias de la semana </a:t>
            </a:r>
            <a:r>
              <a:rPr lang="es-MX" baseline="30000" dirty="0" smtClean="0"/>
              <a:t>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92490" y="1599466"/>
            <a:ext cx="3407019" cy="4721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100" b="1" baseline="30000" dirty="0" smtClean="0"/>
              <a:t>2. </a:t>
            </a:r>
            <a:r>
              <a:rPr lang="en-US" sz="4100" b="1" baseline="30000" dirty="0" err="1" smtClean="0"/>
              <a:t>Explique</a:t>
            </a:r>
            <a:endParaRPr lang="en-US" sz="4100" baseline="30000" dirty="0" smtClean="0"/>
          </a:p>
          <a:p>
            <a:pPr marL="571500" indent="-571500">
              <a:buAutoNum type="romanLcPeriod"/>
            </a:pPr>
            <a:r>
              <a:rPr lang="es-MX" sz="3100" baseline="30000" dirty="0" smtClean="0"/>
              <a:t>Continúe </a:t>
            </a:r>
            <a:r>
              <a:rPr lang="es-MX" sz="3100" baseline="30000" dirty="0"/>
              <a:t>haciendo su árbol de Jesé y orando el pasaje de las Escrituras </a:t>
            </a:r>
            <a:r>
              <a:rPr lang="es-MX" sz="3100" baseline="30000" dirty="0" smtClean="0"/>
              <a:t>para </a:t>
            </a:r>
            <a:r>
              <a:rPr lang="es-MX" sz="3100" baseline="30000" dirty="0"/>
              <a:t>cada día juntos como familia</a:t>
            </a:r>
            <a:r>
              <a:rPr lang="es-MX" sz="3100" baseline="30000" dirty="0" smtClean="0"/>
              <a:t>.</a:t>
            </a:r>
          </a:p>
          <a:p>
            <a:pPr marL="571500" indent="-571500">
              <a:buAutoNum type="romanLcPeriod"/>
            </a:pPr>
            <a:r>
              <a:rPr lang="es-MX" sz="3100" baseline="30000" dirty="0" smtClean="0"/>
              <a:t>Mire </a:t>
            </a:r>
            <a:r>
              <a:rPr lang="es-MX" sz="3100" baseline="30000" dirty="0"/>
              <a:t>los videos enumerados y </a:t>
            </a:r>
            <a:r>
              <a:rPr lang="es-MX" sz="3100" baseline="30000" dirty="0" smtClean="0"/>
              <a:t>haga </a:t>
            </a:r>
            <a:r>
              <a:rPr lang="es-MX" sz="3100" baseline="30000" dirty="0"/>
              <a:t>un plan para mantener a Jesús en el centro del día de Navidad y la </a:t>
            </a:r>
            <a:r>
              <a:rPr lang="es-MX" sz="3100" baseline="30000" dirty="0" smtClean="0"/>
              <a:t>temporada </a:t>
            </a:r>
            <a:r>
              <a:rPr lang="es-MX" sz="3100" baseline="30000" dirty="0"/>
              <a:t>navideña de su familia</a:t>
            </a:r>
            <a:r>
              <a:rPr lang="es-MX" sz="3100" baseline="30000" dirty="0" smtClean="0"/>
              <a:t>!</a:t>
            </a:r>
          </a:p>
          <a:p>
            <a:pPr marL="571500" indent="-571500">
              <a:buAutoNum type="romanLcPeriod"/>
            </a:pPr>
            <a:r>
              <a:rPr lang="es-MX" sz="3100" baseline="30000" dirty="0" smtClean="0"/>
              <a:t>¡</a:t>
            </a:r>
            <a:r>
              <a:rPr lang="es-MX" sz="3100" baseline="30000" dirty="0"/>
              <a:t>Tome una foto de su familia practicando juntos su tradición favorita de Adviento o </a:t>
            </a:r>
            <a:r>
              <a:rPr lang="es-MX" sz="3100" baseline="30000" dirty="0" smtClean="0"/>
              <a:t>Navidad </a:t>
            </a:r>
            <a:r>
              <a:rPr lang="es-MX" sz="3100" baseline="30000" dirty="0"/>
              <a:t>alrededor del altar de su </a:t>
            </a:r>
            <a:r>
              <a:rPr lang="es-MX" sz="3100" baseline="30000" dirty="0" smtClean="0"/>
              <a:t>casa!</a:t>
            </a:r>
          </a:p>
          <a:p>
            <a:pPr marL="571500" indent="-571500">
              <a:buAutoNum type="romanLcPeriod"/>
            </a:pPr>
            <a:r>
              <a:rPr lang="es-MX" sz="3100" baseline="30000" dirty="0" smtClean="0"/>
              <a:t>Prepárese </a:t>
            </a:r>
            <a:r>
              <a:rPr lang="es-MX" sz="3100" baseline="30000" dirty="0"/>
              <a:t>para compartir sobre el plan de su familia para celebrar el nacimiento de Cristo el día de Navidad y durante toda la temporada navideña en la reunión de </a:t>
            </a:r>
            <a:r>
              <a:rPr lang="es-MX" sz="3100" baseline="30000" dirty="0" smtClean="0"/>
              <a:t>familias </a:t>
            </a:r>
            <a:r>
              <a:rPr lang="es-MX" sz="3100" baseline="30000" dirty="0"/>
              <a:t>de la Semana 3.</a:t>
            </a:r>
            <a:endParaRPr lang="en-US" sz="3100" baseline="30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78274" y="1416586"/>
            <a:ext cx="3171092" cy="189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3. </a:t>
            </a:r>
            <a:r>
              <a:rPr lang="en-US" sz="2400" b="1" dirty="0" err="1" smtClean="0"/>
              <a:t>Comparta</a:t>
            </a:r>
            <a:r>
              <a:rPr lang="en-US" sz="2400" b="1" dirty="0" smtClean="0"/>
              <a:t> </a:t>
            </a:r>
            <a:endParaRPr lang="en-US" sz="2400" baseline="30000" dirty="0"/>
          </a:p>
          <a:p>
            <a:pPr marL="0" indent="0">
              <a:buNone/>
            </a:pPr>
            <a:r>
              <a:rPr lang="en-US" sz="2000" dirty="0" err="1" smtClean="0"/>
              <a:t>Prepárese</a:t>
            </a:r>
            <a:r>
              <a:rPr lang="en-US" sz="2000" dirty="0" smtClean="0"/>
              <a:t> para </a:t>
            </a:r>
            <a:r>
              <a:rPr lang="en-US" sz="2000" dirty="0" err="1" smtClean="0"/>
              <a:t>compartir</a:t>
            </a:r>
            <a:r>
              <a:rPr lang="en-US" sz="2000" dirty="0" smtClean="0"/>
              <a:t> con </a:t>
            </a:r>
            <a:r>
              <a:rPr lang="en-US" sz="2000" dirty="0" err="1" smtClean="0"/>
              <a:t>otras</a:t>
            </a:r>
            <a:r>
              <a:rPr lang="en-US" sz="2000" dirty="0" smtClean="0"/>
              <a:t> </a:t>
            </a:r>
            <a:r>
              <a:rPr lang="en-US" sz="2000" dirty="0" err="1" smtClean="0"/>
              <a:t>familias</a:t>
            </a:r>
            <a:r>
              <a:rPr lang="en-US" sz="2000" dirty="0" smtClean="0"/>
              <a:t> en la </a:t>
            </a:r>
            <a:r>
              <a:rPr lang="en-US" sz="2000" dirty="0" err="1" smtClean="0"/>
              <a:t>Sesión</a:t>
            </a:r>
            <a:r>
              <a:rPr lang="en-US" sz="2000" dirty="0" smtClean="0"/>
              <a:t> 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72" y="360853"/>
            <a:ext cx="4586654" cy="1006475"/>
          </a:xfrm>
        </p:spPr>
        <p:txBody>
          <a:bodyPr>
            <a:normAutofit/>
          </a:bodyPr>
          <a:lstStyle/>
          <a:p>
            <a:pPr algn="ctr"/>
            <a:r>
              <a:rPr lang="en-US" b="1" baseline="30000" dirty="0" smtClean="0">
                <a:latin typeface="Antenna Medium" panose="02000603000000020004" pitchFamily="2" charset="0"/>
              </a:rPr>
              <a:t>Repaso y </a:t>
            </a:r>
            <a:r>
              <a:rPr lang="en-US" b="1" baseline="30000" dirty="0" err="1" smtClean="0">
                <a:latin typeface="Antenna Medium" panose="02000603000000020004" pitchFamily="2" charset="0"/>
              </a:rPr>
              <a:t>oración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90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baseline="30000" dirty="0" smtClean="0"/>
              <a:t>Padre </a:t>
            </a:r>
            <a:r>
              <a:rPr lang="es-MX" sz="3600" baseline="30000" dirty="0"/>
              <a:t>Celestial, </a:t>
            </a:r>
            <a:endParaRPr lang="es-MX" sz="3600" baseline="30000" dirty="0" smtClean="0"/>
          </a:p>
          <a:p>
            <a:pPr marL="0" indent="0">
              <a:buNone/>
            </a:pPr>
            <a:r>
              <a:rPr lang="es-MX" sz="3600" baseline="30000" dirty="0" smtClean="0"/>
              <a:t>Tu </a:t>
            </a:r>
            <a:r>
              <a:rPr lang="es-MX" sz="3600" baseline="30000" dirty="0"/>
              <a:t>Hijo, Jesús, es Tu mayor regalo para nosotros, una gran señal de Tu amor. Guíanos mientras nos esforzamos por caminar juntos en ese amor como </a:t>
            </a:r>
            <a:r>
              <a:rPr lang="es-MX" sz="3600" baseline="30000" dirty="0" smtClean="0"/>
              <a:t>familia </a:t>
            </a:r>
            <a:r>
              <a:rPr lang="es-MX" sz="3600" baseline="30000" dirty="0"/>
              <a:t>en este Adviento. Ayúdanos a hacer nuestros Planes Familiares de </a:t>
            </a:r>
            <a:r>
              <a:rPr lang="es-MX" sz="3600" baseline="30000" dirty="0" smtClean="0"/>
              <a:t>Adviento</a:t>
            </a:r>
            <a:r>
              <a:rPr lang="es-MX" sz="3600" baseline="30000" dirty="0"/>
              <a:t>. Mientras preparamos nuestros corazones para la Navidad, acércanos los unos a los otros y a Tu Hijo. Danos la gracia y la fuerza que necesitamos todos los días. Ayúdanos a confiar siempre en Ti. Ven, Señor Jesús, lleva a </a:t>
            </a:r>
            <a:r>
              <a:rPr lang="es-MX" sz="3600" baseline="30000" dirty="0" smtClean="0"/>
              <a:t>todas </a:t>
            </a:r>
            <a:r>
              <a:rPr lang="es-MX" sz="3600" baseline="30000" dirty="0"/>
              <a:t>las personas más cerca de ti. Ven y disipa la oscuridad de nuestro mundo con la luz de Tu amor. </a:t>
            </a:r>
            <a:r>
              <a:rPr lang="es-MX" sz="3600" baseline="30000" dirty="0" smtClean="0"/>
              <a:t>Amén.</a:t>
            </a:r>
          </a:p>
          <a:p>
            <a:pPr marL="0" indent="0">
              <a:buNone/>
            </a:pPr>
            <a:r>
              <a:rPr lang="en-US" baseline="30000" dirty="0" smtClean="0"/>
              <a:t>(Adaptado de https://dynamicatholic.com) </a:t>
            </a:r>
            <a:endParaRPr lang="en-US" sz="3200" dirty="0">
              <a:latin typeface="Adobe Garamond Pro" panose="0202050206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868" y="4642337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6221</TotalTime>
  <Words>567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Adobe Garamond Pro</vt:lpstr>
      <vt:lpstr>Antenna Black</vt:lpstr>
      <vt:lpstr>Antenna Medium</vt:lpstr>
      <vt:lpstr>Arial</vt:lpstr>
      <vt:lpstr>Calibri</vt:lpstr>
      <vt:lpstr>Calibri Light</vt:lpstr>
      <vt:lpstr>Office Theme</vt:lpstr>
      <vt:lpstr>FamiliAs FormAnDO Discípulos </vt:lpstr>
      <vt:lpstr>PowerPoint Presentation</vt:lpstr>
      <vt:lpstr>PowerPoint Presentation</vt:lpstr>
      <vt:lpstr>Cuál es tu historia favorita en los adornos que has creado?</vt:lpstr>
      <vt:lpstr>El tema del mes</vt:lpstr>
      <vt:lpstr>Contenido</vt:lpstr>
      <vt:lpstr>Conversación</vt:lpstr>
      <vt:lpstr>Misión</vt:lpstr>
      <vt:lpstr>Repaso y oración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44</cp:revision>
  <dcterms:created xsi:type="dcterms:W3CDTF">2020-07-27T17:11:20Z</dcterms:created>
  <dcterms:modified xsi:type="dcterms:W3CDTF">2021-10-13T17:31:09Z</dcterms:modified>
</cp:coreProperties>
</file>