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3" r:id="rId3"/>
    <p:sldId id="258" r:id="rId4"/>
    <p:sldId id="259" r:id="rId5"/>
    <p:sldId id="260" r:id="rId6"/>
    <p:sldId id="270" r:id="rId7"/>
    <p:sldId id="262" r:id="rId8"/>
    <p:sldId id="261" r:id="rId9"/>
    <p:sldId id="274" r:id="rId10"/>
    <p:sldId id="275" r:id="rId11"/>
    <p:sldId id="263" r:id="rId12"/>
    <p:sldId id="271" r:id="rId13"/>
    <p:sldId id="264" r:id="rId14"/>
    <p:sldId id="269" r:id="rId15"/>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7" autoAdjust="0"/>
    <p:restoredTop sz="94660"/>
  </p:normalViewPr>
  <p:slideViewPr>
    <p:cSldViewPr snapToGrid="0">
      <p:cViewPr varScale="1">
        <p:scale>
          <a:sx n="44" d="100"/>
          <a:sy n="44" d="100"/>
        </p:scale>
        <p:origin x="78" y="16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s-MX"/>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10/02/2022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4017838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10/02/2022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3792608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s-MX"/>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10/02/2022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1092700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10/02/2022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1357951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s-MX"/>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98ECF60-19F8-4C88-A195-93F06459BF74}" type="datetimeFigureOut">
              <a:rPr lang="es-MX" smtClean="0"/>
              <a:t>10/02/2022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3472579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5" name="Date Placeholder 4"/>
          <p:cNvSpPr>
            <a:spLocks noGrp="1"/>
          </p:cNvSpPr>
          <p:nvPr>
            <p:ph type="dt" sz="half" idx="10"/>
          </p:nvPr>
        </p:nvSpPr>
        <p:spPr/>
        <p:txBody>
          <a:bodyPr/>
          <a:lstStyle/>
          <a:p>
            <a:fld id="{F98ECF60-19F8-4C88-A195-93F06459BF74}" type="datetimeFigureOut">
              <a:rPr lang="es-MX" smtClean="0"/>
              <a:t>10/02/2022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2342968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s-MX"/>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7" name="Date Placeholder 6"/>
          <p:cNvSpPr>
            <a:spLocks noGrp="1"/>
          </p:cNvSpPr>
          <p:nvPr>
            <p:ph type="dt" sz="half" idx="10"/>
          </p:nvPr>
        </p:nvSpPr>
        <p:spPr/>
        <p:txBody>
          <a:bodyPr/>
          <a:lstStyle/>
          <a:p>
            <a:fld id="{F98ECF60-19F8-4C88-A195-93F06459BF74}" type="datetimeFigureOut">
              <a:rPr lang="es-MX" smtClean="0"/>
              <a:t>10/02/2022</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2036402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Date Placeholder 2"/>
          <p:cNvSpPr>
            <a:spLocks noGrp="1"/>
          </p:cNvSpPr>
          <p:nvPr>
            <p:ph type="dt" sz="half" idx="10"/>
          </p:nvPr>
        </p:nvSpPr>
        <p:spPr/>
        <p:txBody>
          <a:bodyPr/>
          <a:lstStyle/>
          <a:p>
            <a:fld id="{F98ECF60-19F8-4C88-A195-93F06459BF74}" type="datetimeFigureOut">
              <a:rPr lang="es-MX" smtClean="0"/>
              <a:t>10/02/2022</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604845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8ECF60-19F8-4C88-A195-93F06459BF74}" type="datetimeFigureOut">
              <a:rPr lang="es-MX" smtClean="0"/>
              <a:t>10/02/2022</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1423937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s-MX"/>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98ECF60-19F8-4C88-A195-93F06459BF74}" type="datetimeFigureOut">
              <a:rPr lang="es-MX" smtClean="0"/>
              <a:t>10/02/2022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2743780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s-MX"/>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98ECF60-19F8-4C88-A195-93F06459BF74}" type="datetimeFigureOut">
              <a:rPr lang="es-MX" smtClean="0"/>
              <a:t>10/02/2022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3577016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s-MX"/>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8ECF60-19F8-4C88-A195-93F06459BF74}" type="datetimeFigureOut">
              <a:rPr lang="es-MX" smtClean="0"/>
              <a:t>10/02/2022</a:t>
            </a:fld>
            <a:endParaRPr lang="es-MX"/>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58947A-2726-4768-8CC2-C638D98E3F45}" type="slidenum">
              <a:rPr lang="es-MX" smtClean="0"/>
              <a:t>‹#›</a:t>
            </a:fld>
            <a:endParaRPr lang="es-MX"/>
          </a:p>
        </p:txBody>
      </p:sp>
    </p:spTree>
    <p:extLst>
      <p:ext uri="{BB962C8B-B14F-4D97-AF65-F5344CB8AC3E}">
        <p14:creationId xmlns:p14="http://schemas.microsoft.com/office/powerpoint/2010/main" val="1525672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youtu.be/RjNQQ31ZZ74" TargetMode="External"/><Relationship Id="rId2" Type="http://schemas.openxmlformats.org/officeDocument/2006/relationships/slideLayout" Target="../slideLayouts/slideLayout7.xml"/><Relationship Id="rId1" Type="http://schemas.openxmlformats.org/officeDocument/2006/relationships/video" Target="https://www.youtube.com/embed/RjNQQ31ZZ74" TargetMode="Externa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youtu.be/pNH8GYpU9Ts" TargetMode="External"/><Relationship Id="rId2" Type="http://schemas.openxmlformats.org/officeDocument/2006/relationships/slideLayout" Target="../slideLayouts/slideLayout7.xml"/><Relationship Id="rId1" Type="http://schemas.openxmlformats.org/officeDocument/2006/relationships/video" Target="https://www.youtube.com/embed/pNH8GYpU9Ts" TargetMode="Externa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241" y="172"/>
            <a:ext cx="13023769" cy="6857828"/>
          </a:xfrm>
          <a:prstGeom prst="rect">
            <a:avLst/>
          </a:prstGeom>
        </p:spPr>
      </p:pic>
      <p:sp>
        <p:nvSpPr>
          <p:cNvPr id="10" name="Title 1"/>
          <p:cNvSpPr txBox="1">
            <a:spLocks/>
          </p:cNvSpPr>
          <p:nvPr/>
        </p:nvSpPr>
        <p:spPr>
          <a:xfrm>
            <a:off x="-232904" y="534928"/>
            <a:ext cx="12685516" cy="1863065"/>
          </a:xfrm>
          <a:prstGeom prst="rect">
            <a:avLst/>
          </a:prstGeom>
        </p:spPr>
        <p:txBody>
          <a:bodyPr vert="horz" lIns="91440" tIns="45720" rIns="91440" bIns="45720" rtlCol="0" anchor="b">
            <a:normAutofit fontScale="3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000" b="1" cap="all" baseline="30000" dirty="0">
                <a:solidFill>
                  <a:schemeClr val="bg1"/>
                </a:solidFill>
                <a:latin typeface="Antenna Black" panose="02000505000000020004" pitchFamily="2" charset="0"/>
              </a:rPr>
              <a:t/>
            </a:r>
            <a:br>
              <a:rPr lang="en-US" sz="8000" b="1" cap="all" baseline="30000" dirty="0">
                <a:solidFill>
                  <a:schemeClr val="bg1"/>
                </a:solidFill>
                <a:latin typeface="Antenna Black" panose="02000505000000020004" pitchFamily="2" charset="0"/>
              </a:rPr>
            </a:br>
            <a:r>
              <a:rPr lang="en-US" sz="12800" b="1" cap="all" baseline="30000" dirty="0">
                <a:solidFill>
                  <a:schemeClr val="bg1"/>
                </a:solidFill>
                <a:latin typeface="Antenna Black" panose="02000505000000020004" pitchFamily="2" charset="0"/>
              </a:rPr>
              <a:t/>
            </a:r>
            <a:br>
              <a:rPr lang="en-US" sz="12800" b="1" cap="all" baseline="30000" dirty="0">
                <a:solidFill>
                  <a:schemeClr val="bg1"/>
                </a:solidFill>
                <a:latin typeface="Antenna Black" panose="02000505000000020004" pitchFamily="2" charset="0"/>
              </a:rPr>
            </a:br>
            <a:r>
              <a:rPr lang="en-US" sz="12800" b="1" cap="all" baseline="30000" dirty="0">
                <a:solidFill>
                  <a:schemeClr val="bg1"/>
                </a:solidFill>
                <a:latin typeface="Antenna Black" panose="02000505000000020004" pitchFamily="2" charset="0"/>
              </a:rPr>
              <a:t/>
            </a:r>
            <a:br>
              <a:rPr lang="en-US" sz="12800" b="1" cap="all" baseline="30000" dirty="0">
                <a:solidFill>
                  <a:schemeClr val="bg1"/>
                </a:solidFill>
                <a:latin typeface="Antenna Black" panose="02000505000000020004" pitchFamily="2" charset="0"/>
              </a:rPr>
            </a:br>
            <a:r>
              <a:rPr lang="en-US" sz="12800" b="1" cap="all" baseline="30000" dirty="0">
                <a:solidFill>
                  <a:schemeClr val="bg1"/>
                </a:solidFill>
                <a:latin typeface="Antenna Black" panose="02000505000000020004" pitchFamily="2" charset="0"/>
              </a:rPr>
              <a:t>FAMILIAS FORMANDO DISCÍPULOS</a:t>
            </a:r>
            <a:r>
              <a:rPr lang="en-US" sz="9600" b="1" baseline="30000" dirty="0"/>
              <a:t/>
            </a:r>
            <a:br>
              <a:rPr lang="en-US" sz="9600" b="1" baseline="30000" dirty="0"/>
            </a:br>
            <a:endParaRPr lang="en-US" sz="9600" dirty="0"/>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5820504"/>
            <a:ext cx="2761145" cy="1037496"/>
          </a:xfrm>
          <a:prstGeom prst="rect">
            <a:avLst/>
          </a:prstGeom>
        </p:spPr>
      </p:pic>
      <p:sp>
        <p:nvSpPr>
          <p:cNvPr id="12" name="Subtitle 2"/>
          <p:cNvSpPr>
            <a:spLocks noGrp="1"/>
          </p:cNvSpPr>
          <p:nvPr>
            <p:ph type="subTitle" idx="1"/>
          </p:nvPr>
        </p:nvSpPr>
        <p:spPr>
          <a:xfrm>
            <a:off x="2365207" y="4749161"/>
            <a:ext cx="7489293" cy="503376"/>
          </a:xfrm>
          <a:solidFill>
            <a:schemeClr val="bg1">
              <a:lumMod val="65000"/>
            </a:schemeClr>
          </a:solidFill>
        </p:spPr>
        <p:txBody>
          <a:bodyPr>
            <a:noAutofit/>
          </a:bodyPr>
          <a:lstStyle/>
          <a:p>
            <a:r>
              <a:rPr lang="es-MX" sz="3200" dirty="0">
                <a:solidFill>
                  <a:schemeClr val="bg1"/>
                </a:solidFill>
              </a:rPr>
              <a:t>JESÚS, EL NUEVO MOISÉS, EL QUE RESCATA</a:t>
            </a:r>
            <a:endParaRPr lang="en-US" sz="3200" dirty="0">
              <a:solidFill>
                <a:schemeClr val="bg1"/>
              </a:solidFill>
            </a:endParaRPr>
          </a:p>
        </p:txBody>
      </p:sp>
    </p:spTree>
    <p:extLst>
      <p:ext uri="{BB962C8B-B14F-4D97-AF65-F5344CB8AC3E}">
        <p14:creationId xmlns:p14="http://schemas.microsoft.com/office/powerpoint/2010/main" val="29482205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82296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2" name="Rectangle 1"/>
          <p:cNvSpPr/>
          <p:nvPr/>
        </p:nvSpPr>
        <p:spPr>
          <a:xfrm>
            <a:off x="711218" y="149870"/>
            <a:ext cx="10769551" cy="523220"/>
          </a:xfrm>
          <a:prstGeom prst="rect">
            <a:avLst/>
          </a:prstGeom>
        </p:spPr>
        <p:txBody>
          <a:bodyPr wrap="none">
            <a:spAutoFit/>
          </a:bodyPr>
          <a:lstStyle/>
          <a:p>
            <a:r>
              <a:rPr lang="es-MX" sz="2800" b="1" dirty="0"/>
              <a:t>Los 10 mandamientos explicados por 4 sacerdotes |Padre Adolfo (5:59)</a:t>
            </a:r>
            <a:endParaRPr lang="en-US" sz="2800" b="1" dirty="0"/>
          </a:p>
        </p:txBody>
      </p:sp>
      <p:sp>
        <p:nvSpPr>
          <p:cNvPr id="7" name="TextBox 6"/>
          <p:cNvSpPr txBox="1"/>
          <p:nvPr/>
        </p:nvSpPr>
        <p:spPr>
          <a:xfrm>
            <a:off x="3541221" y="6433588"/>
            <a:ext cx="5119899" cy="369332"/>
          </a:xfrm>
          <a:prstGeom prst="rect">
            <a:avLst/>
          </a:prstGeom>
          <a:noFill/>
        </p:spPr>
        <p:txBody>
          <a:bodyPr wrap="square" rtlCol="0">
            <a:spAutoFit/>
          </a:bodyPr>
          <a:lstStyle/>
          <a:p>
            <a:pPr algn="ctr"/>
            <a:r>
              <a:rPr lang="es-MX" b="1" u="sng" dirty="0">
                <a:hlinkClick r:id="rId3"/>
              </a:rPr>
              <a:t>https://youtu.be/RjNQQ31ZZ74</a:t>
            </a:r>
            <a:endParaRPr lang="en-US" b="1" dirty="0"/>
          </a:p>
        </p:txBody>
      </p:sp>
      <p:pic>
        <p:nvPicPr>
          <p:cNvPr id="3" name="RjNQQ31ZZ74"/>
          <p:cNvPicPr>
            <a:picLocks noRot="1" noChangeAspect="1"/>
          </p:cNvPicPr>
          <p:nvPr>
            <a:videoFile r:link="rId1"/>
          </p:nvPr>
        </p:nvPicPr>
        <p:blipFill>
          <a:blip r:embed="rId4"/>
          <a:stretch>
            <a:fillRect/>
          </a:stretch>
        </p:blipFill>
        <p:spPr>
          <a:xfrm>
            <a:off x="1589314" y="1141639"/>
            <a:ext cx="8817429" cy="4959804"/>
          </a:xfrm>
          <a:prstGeom prst="rect">
            <a:avLst/>
          </a:prstGeom>
        </p:spPr>
      </p:pic>
    </p:spTree>
    <p:extLst>
      <p:ext uri="{BB962C8B-B14F-4D97-AF65-F5344CB8AC3E}">
        <p14:creationId xmlns:p14="http://schemas.microsoft.com/office/powerpoint/2010/main" val="4466515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b="22732"/>
          <a:stretch/>
        </p:blipFill>
        <p:spPr>
          <a:xfrm>
            <a:off x="-21504" y="886111"/>
            <a:ext cx="12213504" cy="5971889"/>
          </a:xfrm>
          <a:prstGeom prst="rect">
            <a:avLst/>
          </a:prstGeom>
        </p:spPr>
      </p:pic>
      <p:sp>
        <p:nvSpPr>
          <p:cNvPr id="2" name="TextBox 1"/>
          <p:cNvSpPr txBox="1"/>
          <p:nvPr/>
        </p:nvSpPr>
        <p:spPr>
          <a:xfrm>
            <a:off x="4270664" y="301336"/>
            <a:ext cx="3087577" cy="523220"/>
          </a:xfrm>
          <a:prstGeom prst="rect">
            <a:avLst/>
          </a:prstGeom>
          <a:noFill/>
        </p:spPr>
        <p:txBody>
          <a:bodyPr wrap="none" rtlCol="0">
            <a:spAutoFit/>
          </a:bodyPr>
          <a:lstStyle/>
          <a:p>
            <a:r>
              <a:rPr lang="en-US" sz="2800" dirty="0" smtClean="0"/>
              <a:t>Let’s read the Bible!</a:t>
            </a:r>
            <a:endParaRPr lang="es-MX" sz="2800" dirty="0"/>
          </a:p>
        </p:txBody>
      </p:sp>
      <p:sp>
        <p:nvSpPr>
          <p:cNvPr id="4" name="Rectangle 3"/>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5" name="TextBox 4"/>
          <p:cNvSpPr txBox="1"/>
          <p:nvPr/>
        </p:nvSpPr>
        <p:spPr>
          <a:xfrm>
            <a:off x="947762" y="301336"/>
            <a:ext cx="10296473" cy="584775"/>
          </a:xfrm>
          <a:prstGeom prst="rect">
            <a:avLst/>
          </a:prstGeom>
          <a:noFill/>
        </p:spPr>
        <p:txBody>
          <a:bodyPr wrap="none" rtlCol="0">
            <a:spAutoFit/>
          </a:bodyPr>
          <a:lstStyle/>
          <a:p>
            <a:r>
              <a:rPr lang="es-MX" sz="3200" dirty="0"/>
              <a:t>Éxodo 24:8 prefigura las palabras de Jesús en la Ultima Cena </a:t>
            </a:r>
            <a:endParaRPr lang="es-MX" sz="8800" dirty="0">
              <a:latin typeface="Antenna Black" panose="02000505000000020004" pitchFamily="2" charset="0"/>
            </a:endParaRPr>
          </a:p>
        </p:txBody>
      </p:sp>
      <p:sp>
        <p:nvSpPr>
          <p:cNvPr id="8" name="TextBox 7"/>
          <p:cNvSpPr txBox="1"/>
          <p:nvPr/>
        </p:nvSpPr>
        <p:spPr>
          <a:xfrm>
            <a:off x="1883362" y="5429795"/>
            <a:ext cx="8403771" cy="1200329"/>
          </a:xfrm>
          <a:prstGeom prst="rect">
            <a:avLst/>
          </a:prstGeom>
          <a:solidFill>
            <a:schemeClr val="tx1">
              <a:alpha val="39000"/>
            </a:schemeClr>
          </a:solidFill>
        </p:spPr>
        <p:txBody>
          <a:bodyPr wrap="square" rtlCol="0">
            <a:spAutoFit/>
          </a:bodyPr>
          <a:lstStyle/>
          <a:p>
            <a:r>
              <a:rPr lang="es-MX" dirty="0">
                <a:solidFill>
                  <a:schemeClr val="bg1"/>
                </a:solidFill>
              </a:rPr>
              <a:t>Tomo Jesús pan y lo bendijo, lo partió y dándoselo a sus discípulos dijo: “tomen, coman, este es mi cuerpo”, tomó luego una copa y, dadas las gracias, se la dio diciendo “beban de ella todos, porque esta es mi sangre de la Alianza, que es derramada por muchos para el perdón de los pecaos”.  Mateo 26:26-28</a:t>
            </a:r>
            <a:endParaRPr lang="en-US" dirty="0">
              <a:solidFill>
                <a:schemeClr val="bg1"/>
              </a:solidFill>
            </a:endParaRPr>
          </a:p>
        </p:txBody>
      </p:sp>
    </p:spTree>
    <p:extLst>
      <p:ext uri="{BB962C8B-B14F-4D97-AF65-F5344CB8AC3E}">
        <p14:creationId xmlns:p14="http://schemas.microsoft.com/office/powerpoint/2010/main" val="22767316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3" name="TextBox 2"/>
          <p:cNvSpPr txBox="1"/>
          <p:nvPr/>
        </p:nvSpPr>
        <p:spPr>
          <a:xfrm>
            <a:off x="2727606" y="123763"/>
            <a:ext cx="6736781" cy="830997"/>
          </a:xfrm>
          <a:prstGeom prst="rect">
            <a:avLst/>
          </a:prstGeom>
          <a:noFill/>
        </p:spPr>
        <p:txBody>
          <a:bodyPr wrap="none" rtlCol="0">
            <a:spAutoFit/>
          </a:bodyPr>
          <a:lstStyle/>
          <a:p>
            <a:r>
              <a:rPr lang="es-MX" sz="4800" dirty="0"/>
              <a:t>CONVERSACION FAMILIAR</a:t>
            </a:r>
            <a:endParaRPr lang="en-US" sz="4800" b="1" dirty="0"/>
          </a:p>
        </p:txBody>
      </p:sp>
      <p:sp>
        <p:nvSpPr>
          <p:cNvPr id="4" name="TextBox 3"/>
          <p:cNvSpPr txBox="1"/>
          <p:nvPr/>
        </p:nvSpPr>
        <p:spPr>
          <a:xfrm>
            <a:off x="337453" y="1292033"/>
            <a:ext cx="11517085" cy="2308324"/>
          </a:xfrm>
          <a:prstGeom prst="rect">
            <a:avLst/>
          </a:prstGeom>
          <a:noFill/>
        </p:spPr>
        <p:txBody>
          <a:bodyPr wrap="square" rtlCol="0">
            <a:spAutoFit/>
          </a:bodyPr>
          <a:lstStyle/>
          <a:p>
            <a:pPr algn="ctr"/>
            <a:r>
              <a:rPr lang="es-MX" sz="3600" dirty="0"/>
              <a:t> Dios deja pistas en el Antiguo Testamento que nos apuntan al Nuevo Testamento. Esta vez las pistas nos señalan tanto a Jesús como a María. ¿Por qué crees que María es llamada el Arca de la Alianza y el Sagrado Tabernáculo?</a:t>
            </a:r>
            <a:endParaRPr lang="en-US" sz="5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0343" y="3813867"/>
            <a:ext cx="3960567" cy="2803547"/>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0897" r="6911"/>
          <a:stretch/>
        </p:blipFill>
        <p:spPr>
          <a:xfrm>
            <a:off x="6945086" y="3813866"/>
            <a:ext cx="4114800" cy="2803547"/>
          </a:xfrm>
          <a:prstGeom prst="rect">
            <a:avLst/>
          </a:prstGeom>
        </p:spPr>
      </p:pic>
    </p:spTree>
    <p:extLst>
      <p:ext uri="{BB962C8B-B14F-4D97-AF65-F5344CB8AC3E}">
        <p14:creationId xmlns:p14="http://schemas.microsoft.com/office/powerpoint/2010/main" val="28325487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5" name="TextBox 4"/>
          <p:cNvSpPr txBox="1"/>
          <p:nvPr/>
        </p:nvSpPr>
        <p:spPr>
          <a:xfrm>
            <a:off x="2199228" y="185319"/>
            <a:ext cx="7793544" cy="707886"/>
          </a:xfrm>
          <a:prstGeom prst="rect">
            <a:avLst/>
          </a:prstGeom>
          <a:noFill/>
        </p:spPr>
        <p:txBody>
          <a:bodyPr wrap="none" rtlCol="0">
            <a:spAutoFit/>
          </a:bodyPr>
          <a:lstStyle/>
          <a:p>
            <a:r>
              <a:rPr lang="es-MX" sz="4000" dirty="0"/>
              <a:t>¡Dios siempre cumple sus promesas!</a:t>
            </a:r>
            <a:endParaRPr lang="es-MX" sz="7200" dirty="0"/>
          </a:p>
        </p:txBody>
      </p:sp>
    </p:spTree>
    <p:extLst>
      <p:ext uri="{BB962C8B-B14F-4D97-AF65-F5344CB8AC3E}">
        <p14:creationId xmlns:p14="http://schemas.microsoft.com/office/powerpoint/2010/main" val="23842658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8740" y="2676106"/>
            <a:ext cx="6291695" cy="1569660"/>
          </a:xfrm>
          <a:prstGeom prst="rect">
            <a:avLst/>
          </a:prstGeom>
        </p:spPr>
        <p:txBody>
          <a:bodyPr wrap="square">
            <a:spAutoFit/>
          </a:bodyPr>
          <a:lstStyle/>
          <a:p>
            <a:r>
              <a:rPr lang="es-MX" sz="3200" dirty="0"/>
              <a:t>Reza las Estaciones del Vía Crucis usando los cuadernillos que colorearon y trajeron de la casa.</a:t>
            </a:r>
            <a:endParaRPr lang="en-US" sz="3200" dirty="0"/>
          </a:p>
        </p:txBody>
      </p:sp>
      <p:sp>
        <p:nvSpPr>
          <p:cNvPr id="3" name="Rectangle 2"/>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extBox 3"/>
          <p:cNvSpPr txBox="1"/>
          <p:nvPr/>
        </p:nvSpPr>
        <p:spPr>
          <a:xfrm>
            <a:off x="3261360" y="314710"/>
            <a:ext cx="5669280" cy="584775"/>
          </a:xfrm>
          <a:prstGeom prst="rect">
            <a:avLst/>
          </a:prstGeom>
          <a:noFill/>
        </p:spPr>
        <p:txBody>
          <a:bodyPr wrap="square" rtlCol="0">
            <a:spAutoFit/>
          </a:bodyPr>
          <a:lstStyle/>
          <a:p>
            <a:pPr algn="ctr"/>
            <a:r>
              <a:rPr lang="es-MX" sz="3200" dirty="0"/>
              <a:t>ORACIÓN FINAL</a:t>
            </a:r>
            <a:endParaRPr lang="en-US" sz="32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2835" y="2228088"/>
            <a:ext cx="4977939" cy="3737284"/>
          </a:xfrm>
          <a:prstGeom prst="rect">
            <a:avLst/>
          </a:prstGeom>
        </p:spPr>
      </p:pic>
    </p:spTree>
    <p:extLst>
      <p:ext uri="{BB962C8B-B14F-4D97-AF65-F5344CB8AC3E}">
        <p14:creationId xmlns:p14="http://schemas.microsoft.com/office/powerpoint/2010/main" val="24642540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7574280" cy="4351338"/>
          </a:xfrm>
        </p:spPr>
        <p:txBody>
          <a:bodyPr>
            <a:normAutofit/>
          </a:bodyPr>
          <a:lstStyle/>
          <a:p>
            <a:pPr lvl="0"/>
            <a:r>
              <a:rPr lang="es-MX" sz="4000" dirty="0"/>
              <a:t>PACTO EN SINAÍ </a:t>
            </a:r>
            <a:endParaRPr lang="en-US" sz="4000" dirty="0"/>
          </a:p>
          <a:p>
            <a:pPr lvl="0"/>
            <a:r>
              <a:rPr lang="es-MX" sz="4000" dirty="0"/>
              <a:t>LOS 10 MANDAMIENTOS Y EL ARCA DE LA ALIANZA </a:t>
            </a:r>
            <a:endParaRPr lang="en-US" sz="4000" dirty="0"/>
          </a:p>
          <a:p>
            <a:pPr lvl="0"/>
            <a:r>
              <a:rPr lang="es-MX" sz="4000" dirty="0"/>
              <a:t>MARÍA COMO ARCA DE LA NUEVA ALIANZA</a:t>
            </a:r>
            <a:endParaRPr lang="en-US" sz="4000" dirty="0"/>
          </a:p>
        </p:txBody>
      </p:sp>
      <p:sp>
        <p:nvSpPr>
          <p:cNvPr id="4" name="Rectangle 3"/>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5" name="Title 1"/>
          <p:cNvSpPr txBox="1">
            <a:spLocks/>
          </p:cNvSpPr>
          <p:nvPr/>
        </p:nvSpPr>
        <p:spPr>
          <a:xfrm>
            <a:off x="2805477" y="176604"/>
            <a:ext cx="6537082" cy="14988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b="1" cap="all" baseline="30000" dirty="0" smtClean="0">
                <a:latin typeface="Antenna Black" panose="02000505000000020004" pitchFamily="2" charset="0"/>
              </a:rPr>
              <a:t>TEMAS</a:t>
            </a:r>
            <a:endParaRPr lang="en-US" sz="7200" cap="all" baseline="30000" dirty="0">
              <a:latin typeface="Antenna Black" panose="02000505000000020004" pitchFamily="2"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08425" y="2146662"/>
            <a:ext cx="2940609" cy="4282440"/>
          </a:xfrm>
          <a:prstGeom prst="rect">
            <a:avLst/>
          </a:prstGeom>
        </p:spPr>
      </p:pic>
    </p:spTree>
    <p:extLst>
      <p:ext uri="{BB962C8B-B14F-4D97-AF65-F5344CB8AC3E}">
        <p14:creationId xmlns:p14="http://schemas.microsoft.com/office/powerpoint/2010/main" val="25160939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48494" y="1309254"/>
            <a:ext cx="6307281" cy="5262979"/>
          </a:xfrm>
          <a:prstGeom prst="rect">
            <a:avLst/>
          </a:prstGeom>
        </p:spPr>
        <p:txBody>
          <a:bodyPr wrap="square">
            <a:spAutoFit/>
          </a:bodyPr>
          <a:lstStyle/>
          <a:p>
            <a:r>
              <a:rPr lang="es-MX" sz="2800" dirty="0"/>
              <a:t>Señor Jesucristo, </a:t>
            </a:r>
            <a:endParaRPr lang="es-MX" sz="2800" dirty="0" smtClean="0"/>
          </a:p>
          <a:p>
            <a:r>
              <a:rPr lang="es-MX" sz="2800" dirty="0" smtClean="0"/>
              <a:t>Te </a:t>
            </a:r>
            <a:r>
              <a:rPr lang="es-MX" sz="2800" dirty="0"/>
              <a:t>encomendamos a nuestra familia y te pedimos tu bendición y protección. Te amamos Señor Jesús con todo nuestro corazón y te pedimos que ayudes a nuestra familia a ser más como la Sagrada Familia. Ayúdanos a ser amables, amorosos y pacientes unos con otros. Danos toda la gracia que necesitamos para convertirnos en santos y tus fieles discípulos. </a:t>
            </a:r>
            <a:endParaRPr lang="es-MX" sz="2800" dirty="0" smtClean="0"/>
          </a:p>
          <a:p>
            <a:r>
              <a:rPr lang="en-US" sz="2800" dirty="0" err="1" smtClean="0"/>
              <a:t>Amén</a:t>
            </a:r>
            <a:r>
              <a:rPr lang="en-US" sz="2800" dirty="0"/>
              <a:t>.</a:t>
            </a:r>
            <a:endParaRPr lang="es-MX" sz="3200" i="1" dirty="0"/>
          </a:p>
        </p:txBody>
      </p:sp>
      <p:sp>
        <p:nvSpPr>
          <p:cNvPr id="5" name="Rectangle 4"/>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6" name="Title 1"/>
          <p:cNvSpPr txBox="1">
            <a:spLocks/>
          </p:cNvSpPr>
          <p:nvPr/>
        </p:nvSpPr>
        <p:spPr>
          <a:xfrm>
            <a:off x="2827459" y="-189590"/>
            <a:ext cx="6537082" cy="14988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t>ORACIÓN INICIAL</a:t>
            </a:r>
            <a:endParaRPr lang="en-US" cap="all" baseline="30000" dirty="0">
              <a:latin typeface="Antenna Black" panose="02000505000000020004" pitchFamily="2" charset="0"/>
            </a:endParaRPr>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702423" y="1936864"/>
            <a:ext cx="2940109" cy="4555375"/>
          </a:xfrm>
          <a:prstGeom prst="rect">
            <a:avLst/>
          </a:prstGeom>
        </p:spPr>
      </p:pic>
    </p:spTree>
    <p:extLst>
      <p:ext uri="{BB962C8B-B14F-4D97-AF65-F5344CB8AC3E}">
        <p14:creationId xmlns:p14="http://schemas.microsoft.com/office/powerpoint/2010/main" val="42559924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75765" y="1411758"/>
            <a:ext cx="2640466" cy="707886"/>
          </a:xfrm>
          <a:prstGeom prst="rect">
            <a:avLst/>
          </a:prstGeom>
        </p:spPr>
        <p:txBody>
          <a:bodyPr wrap="none">
            <a:spAutoFit/>
          </a:bodyPr>
          <a:lstStyle/>
          <a:p>
            <a:r>
              <a:rPr lang="en-US" sz="4000" dirty="0" err="1"/>
              <a:t>Moisés</a:t>
            </a:r>
            <a:r>
              <a:rPr lang="en-US" sz="4000" dirty="0"/>
              <a:t> dice</a:t>
            </a:r>
            <a:endParaRPr lang="es-MX" sz="23900" dirty="0"/>
          </a:p>
        </p:txBody>
      </p:sp>
      <p:sp>
        <p:nvSpPr>
          <p:cNvPr id="4" name="Rectangle 3"/>
          <p:cNvSpPr/>
          <p:nvPr/>
        </p:nvSpPr>
        <p:spPr>
          <a:xfrm>
            <a:off x="0" y="0"/>
            <a:ext cx="12192000" cy="107852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4282585" y="-87086"/>
            <a:ext cx="3626828" cy="14988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t>ROMPEHIELOS</a:t>
            </a:r>
            <a:endParaRPr lang="en-US" sz="4800" b="1" cap="all" baseline="30000" dirty="0">
              <a:latin typeface="Antenna Black" panose="02000505000000020004"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2937" y="1498844"/>
            <a:ext cx="4206121" cy="5667194"/>
          </a:xfrm>
          <a:prstGeom prst="rect">
            <a:avLst/>
          </a:prstGeom>
        </p:spPr>
      </p:pic>
    </p:spTree>
    <p:extLst>
      <p:ext uri="{BB962C8B-B14F-4D97-AF65-F5344CB8AC3E}">
        <p14:creationId xmlns:p14="http://schemas.microsoft.com/office/powerpoint/2010/main" val="22305888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81900" y="711200"/>
            <a:ext cx="4610100" cy="6146800"/>
          </a:xfrm>
          <a:prstGeom prst="rect">
            <a:avLst/>
          </a:prstGeom>
        </p:spPr>
      </p:pic>
      <p:sp>
        <p:nvSpPr>
          <p:cNvPr id="5" name="Rectangle 4"/>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3" name="Rectangle 2"/>
          <p:cNvSpPr/>
          <p:nvPr/>
        </p:nvSpPr>
        <p:spPr>
          <a:xfrm>
            <a:off x="1079140" y="1593582"/>
            <a:ext cx="5895237" cy="4524315"/>
          </a:xfrm>
          <a:prstGeom prst="rect">
            <a:avLst/>
          </a:prstGeom>
        </p:spPr>
        <p:txBody>
          <a:bodyPr wrap="square">
            <a:spAutoFit/>
          </a:bodyPr>
          <a:lstStyle/>
          <a:p>
            <a:r>
              <a:rPr lang="es-MX" sz="3600" dirty="0"/>
              <a:t>La Misión en Casa de la Semana 2 incluyó muchas ideas y reflexiones sobre la Semana Santa. A medida que nos acercamos a la Pascua, ¿Cuál es tu tradición favorita de Semana Santa? </a:t>
            </a:r>
            <a:r>
              <a:rPr lang="en-US" sz="3600" dirty="0"/>
              <a:t>¿</a:t>
            </a:r>
            <a:r>
              <a:rPr lang="en-US" sz="3600" dirty="0" err="1"/>
              <a:t>Por</a:t>
            </a:r>
            <a:r>
              <a:rPr lang="en-US" sz="3600" dirty="0"/>
              <a:t> </a:t>
            </a:r>
            <a:r>
              <a:rPr lang="en-US" sz="3600" dirty="0" err="1"/>
              <a:t>qué</a:t>
            </a:r>
            <a:r>
              <a:rPr lang="en-US" sz="3600" dirty="0"/>
              <a:t> </a:t>
            </a:r>
            <a:r>
              <a:rPr lang="en-US" sz="3600" dirty="0" err="1"/>
              <a:t>es</a:t>
            </a:r>
            <a:r>
              <a:rPr lang="en-US" sz="3600" dirty="0"/>
              <a:t> </a:t>
            </a:r>
            <a:r>
              <a:rPr lang="en-US" sz="3600" dirty="0" err="1"/>
              <a:t>tu</a:t>
            </a:r>
            <a:r>
              <a:rPr lang="en-US" sz="3600" dirty="0"/>
              <a:t> </a:t>
            </a:r>
            <a:r>
              <a:rPr lang="en-US" sz="3600" dirty="0" err="1"/>
              <a:t>favorita</a:t>
            </a:r>
            <a:r>
              <a:rPr lang="en-US" sz="3600" dirty="0"/>
              <a:t>?</a:t>
            </a:r>
          </a:p>
        </p:txBody>
      </p:sp>
      <p:sp>
        <p:nvSpPr>
          <p:cNvPr id="4" name="TextBox 3"/>
          <p:cNvSpPr txBox="1"/>
          <p:nvPr/>
        </p:nvSpPr>
        <p:spPr>
          <a:xfrm>
            <a:off x="2707283" y="154541"/>
            <a:ext cx="6777433" cy="769441"/>
          </a:xfrm>
          <a:prstGeom prst="rect">
            <a:avLst/>
          </a:prstGeom>
          <a:noFill/>
        </p:spPr>
        <p:txBody>
          <a:bodyPr wrap="none" rtlCol="0">
            <a:spAutoFit/>
          </a:bodyPr>
          <a:lstStyle/>
          <a:p>
            <a:r>
              <a:rPr lang="es-MX" sz="4400" dirty="0"/>
              <a:t>COMPARTIENDO EN FAMILIA</a:t>
            </a:r>
            <a:endParaRPr lang="es-MX" sz="8000" dirty="0">
              <a:latin typeface="Antenna Black" panose="02000505000000020004" pitchFamily="2" charset="0"/>
            </a:endParaRPr>
          </a:p>
        </p:txBody>
      </p:sp>
    </p:spTree>
    <p:extLst>
      <p:ext uri="{BB962C8B-B14F-4D97-AF65-F5344CB8AC3E}">
        <p14:creationId xmlns:p14="http://schemas.microsoft.com/office/powerpoint/2010/main" val="40163391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78524"/>
            <a:ext cx="12192000" cy="6419850"/>
          </a:xfrm>
          <a:prstGeom prst="rect">
            <a:avLst/>
          </a:prstGeom>
        </p:spPr>
      </p:pic>
      <p:sp>
        <p:nvSpPr>
          <p:cNvPr id="5" name="Rectangle 4"/>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3" name="Rectangle 2"/>
          <p:cNvSpPr/>
          <p:nvPr/>
        </p:nvSpPr>
        <p:spPr>
          <a:xfrm>
            <a:off x="0" y="1171183"/>
            <a:ext cx="12191999" cy="1569660"/>
          </a:xfrm>
          <a:prstGeom prst="rect">
            <a:avLst/>
          </a:prstGeom>
        </p:spPr>
        <p:txBody>
          <a:bodyPr wrap="square">
            <a:spAutoFit/>
          </a:bodyPr>
          <a:lstStyle/>
          <a:p>
            <a:pPr algn="ctr"/>
            <a:r>
              <a:rPr lang="es-MX" sz="4800" b="1" dirty="0">
                <a:solidFill>
                  <a:schemeClr val="bg1"/>
                </a:solidFill>
              </a:rPr>
              <a:t>La historia de Moisés haciendo un pacto con Dios prefigura a Jesús y la Nueva Alianza.</a:t>
            </a:r>
            <a:endParaRPr lang="en-US" sz="4800" b="1" dirty="0">
              <a:solidFill>
                <a:schemeClr val="bg1"/>
              </a:solidFill>
            </a:endParaRPr>
          </a:p>
        </p:txBody>
      </p:sp>
      <p:sp>
        <p:nvSpPr>
          <p:cNvPr id="4" name="TextBox 3"/>
          <p:cNvSpPr txBox="1"/>
          <p:nvPr/>
        </p:nvSpPr>
        <p:spPr>
          <a:xfrm>
            <a:off x="2578436" y="185319"/>
            <a:ext cx="7308667" cy="707886"/>
          </a:xfrm>
          <a:prstGeom prst="rect">
            <a:avLst/>
          </a:prstGeom>
          <a:noFill/>
        </p:spPr>
        <p:txBody>
          <a:bodyPr wrap="none" rtlCol="0">
            <a:spAutoFit/>
          </a:bodyPr>
          <a:lstStyle/>
          <a:p>
            <a:r>
              <a:rPr lang="es-MX" sz="4000" dirty="0"/>
              <a:t>REPASAR EL CONCEPTO PRINCIPAL</a:t>
            </a:r>
            <a:endParaRPr lang="es-MX" sz="7200" dirty="0">
              <a:latin typeface="Antenna Black" panose="02000505000000020004" pitchFamily="2" charset="0"/>
            </a:endParaRPr>
          </a:p>
        </p:txBody>
      </p:sp>
    </p:spTree>
    <p:extLst>
      <p:ext uri="{BB962C8B-B14F-4D97-AF65-F5344CB8AC3E}">
        <p14:creationId xmlns:p14="http://schemas.microsoft.com/office/powerpoint/2010/main" val="35541021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0664" y="1274595"/>
            <a:ext cx="11210672" cy="1323439"/>
          </a:xfrm>
          <a:prstGeom prst="rect">
            <a:avLst/>
          </a:prstGeom>
        </p:spPr>
        <p:txBody>
          <a:bodyPr wrap="square">
            <a:spAutoFit/>
          </a:bodyPr>
          <a:lstStyle/>
          <a:p>
            <a:pPr algn="ctr"/>
            <a:r>
              <a:rPr lang="es-MX" sz="4000" i="1" dirty="0"/>
              <a:t>¿Cómo los israelitas vieron a Dios guiándolos durante el día? ¿Cómo lo vieron de noche</a:t>
            </a:r>
            <a:r>
              <a:rPr lang="es-MX" sz="4000" i="1" dirty="0" smtClean="0"/>
              <a:t>?</a:t>
            </a:r>
            <a:endParaRPr lang="en-US" sz="4000" dirty="0"/>
          </a:p>
        </p:txBody>
      </p:sp>
      <p:sp>
        <p:nvSpPr>
          <p:cNvPr id="3" name="Rectangle 2"/>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extBox 3"/>
          <p:cNvSpPr txBox="1"/>
          <p:nvPr/>
        </p:nvSpPr>
        <p:spPr>
          <a:xfrm>
            <a:off x="3921975" y="249149"/>
            <a:ext cx="4348050" cy="1077218"/>
          </a:xfrm>
          <a:prstGeom prst="rect">
            <a:avLst/>
          </a:prstGeom>
          <a:noFill/>
        </p:spPr>
        <p:txBody>
          <a:bodyPr wrap="none" rtlCol="0">
            <a:spAutoFit/>
          </a:bodyPr>
          <a:lstStyle/>
          <a:p>
            <a:r>
              <a:rPr lang="en-US" sz="9600" b="1" baseline="30000" dirty="0" smtClean="0"/>
              <a:t>CONTENIDO</a:t>
            </a:r>
            <a:endParaRPr lang="en-US" sz="9600" b="1" baseline="30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3656" y="3093720"/>
            <a:ext cx="4836752" cy="2852928"/>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7772"/>
          <a:stretch/>
        </p:blipFill>
        <p:spPr>
          <a:xfrm>
            <a:off x="7253162" y="3093720"/>
            <a:ext cx="4127398" cy="2852928"/>
          </a:xfrm>
          <a:prstGeom prst="rect">
            <a:avLst/>
          </a:prstGeom>
        </p:spPr>
      </p:pic>
    </p:spTree>
    <p:extLst>
      <p:ext uri="{BB962C8B-B14F-4D97-AF65-F5344CB8AC3E}">
        <p14:creationId xmlns:p14="http://schemas.microsoft.com/office/powerpoint/2010/main" val="661144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82296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2" name="Rectangle 1"/>
          <p:cNvSpPr/>
          <p:nvPr/>
        </p:nvSpPr>
        <p:spPr>
          <a:xfrm>
            <a:off x="2732323" y="79606"/>
            <a:ext cx="6727354" cy="646331"/>
          </a:xfrm>
          <a:prstGeom prst="rect">
            <a:avLst/>
          </a:prstGeom>
        </p:spPr>
        <p:txBody>
          <a:bodyPr wrap="none">
            <a:spAutoFit/>
          </a:bodyPr>
          <a:lstStyle/>
          <a:p>
            <a:r>
              <a:rPr lang="es-MX" sz="3600" dirty="0" smtClean="0"/>
              <a:t>MOISÉS Y LOS 10 MANDAMIENTOS</a:t>
            </a:r>
            <a:endParaRPr lang="es-MX" sz="8000" dirty="0">
              <a:latin typeface="Antenna Black" panose="02000505000000020004" pitchFamily="2" charset="0"/>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26544"/>
          <a:stretch/>
        </p:blipFill>
        <p:spPr>
          <a:xfrm>
            <a:off x="0" y="805543"/>
            <a:ext cx="12146284" cy="5945777"/>
          </a:xfrm>
          <a:prstGeom prst="rect">
            <a:avLst/>
          </a:prstGeom>
        </p:spPr>
      </p:pic>
    </p:spTree>
    <p:extLst>
      <p:ext uri="{BB962C8B-B14F-4D97-AF65-F5344CB8AC3E}">
        <p14:creationId xmlns:p14="http://schemas.microsoft.com/office/powerpoint/2010/main" val="33637406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82296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2" name="Rectangle 1"/>
          <p:cNvSpPr/>
          <p:nvPr/>
        </p:nvSpPr>
        <p:spPr>
          <a:xfrm>
            <a:off x="1685942" y="67772"/>
            <a:ext cx="8820107" cy="646331"/>
          </a:xfrm>
          <a:prstGeom prst="rect">
            <a:avLst/>
          </a:prstGeom>
        </p:spPr>
        <p:txBody>
          <a:bodyPr wrap="none">
            <a:spAutoFit/>
          </a:bodyPr>
          <a:lstStyle/>
          <a:p>
            <a:r>
              <a:rPr lang="es-MX" sz="3600" dirty="0"/>
              <a:t>Los Diez Mandamientos explicados para Niños</a:t>
            </a:r>
            <a:endParaRPr lang="es-MX" sz="11500" dirty="0">
              <a:latin typeface="Antenna Black" panose="02000505000000020004" pitchFamily="2" charset="0"/>
            </a:endParaRPr>
          </a:p>
        </p:txBody>
      </p:sp>
      <p:sp>
        <p:nvSpPr>
          <p:cNvPr id="7" name="TextBox 6"/>
          <p:cNvSpPr txBox="1"/>
          <p:nvPr/>
        </p:nvSpPr>
        <p:spPr>
          <a:xfrm>
            <a:off x="3541221" y="6433588"/>
            <a:ext cx="5119899" cy="369332"/>
          </a:xfrm>
          <a:prstGeom prst="rect">
            <a:avLst/>
          </a:prstGeom>
          <a:noFill/>
        </p:spPr>
        <p:txBody>
          <a:bodyPr wrap="square" rtlCol="0">
            <a:spAutoFit/>
          </a:bodyPr>
          <a:lstStyle/>
          <a:p>
            <a:pPr algn="ctr"/>
            <a:r>
              <a:rPr lang="es-MX" u="sng" dirty="0">
                <a:hlinkClick r:id="rId3"/>
              </a:rPr>
              <a:t>https://youtu.be/pNH8GYpU9Ts</a:t>
            </a:r>
            <a:endParaRPr lang="en-US" dirty="0"/>
          </a:p>
        </p:txBody>
      </p:sp>
      <p:pic>
        <p:nvPicPr>
          <p:cNvPr id="8" name="pNH8GYpU9Ts"/>
          <p:cNvPicPr>
            <a:picLocks noRot="1" noChangeAspect="1"/>
          </p:cNvPicPr>
          <p:nvPr>
            <a:videoFile r:link="rId1"/>
          </p:nvPr>
        </p:nvPicPr>
        <p:blipFill>
          <a:blip r:embed="rId4"/>
          <a:stretch>
            <a:fillRect/>
          </a:stretch>
        </p:blipFill>
        <p:spPr>
          <a:xfrm>
            <a:off x="2220680" y="1206954"/>
            <a:ext cx="7750629" cy="4359729"/>
          </a:xfrm>
          <a:prstGeom prst="rect">
            <a:avLst/>
          </a:prstGeom>
        </p:spPr>
      </p:pic>
    </p:spTree>
    <p:extLst>
      <p:ext uri="{BB962C8B-B14F-4D97-AF65-F5344CB8AC3E}">
        <p14:creationId xmlns:p14="http://schemas.microsoft.com/office/powerpoint/2010/main" val="4583550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1637</TotalTime>
  <Words>387</Words>
  <Application>Microsoft Office PowerPoint</Application>
  <PresentationFormat>Widescreen</PresentationFormat>
  <Paragraphs>31</Paragraphs>
  <Slides>14</Slides>
  <Notes>0</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Antenna Black</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AOA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Monica Oppermann</dc:creator>
  <cp:lastModifiedBy>Patrick Metts</cp:lastModifiedBy>
  <cp:revision>34</cp:revision>
  <dcterms:created xsi:type="dcterms:W3CDTF">2021-11-19T16:04:10Z</dcterms:created>
  <dcterms:modified xsi:type="dcterms:W3CDTF">2022-02-10T13:54:33Z</dcterms:modified>
</cp:coreProperties>
</file>