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7" r:id="rId3"/>
    <p:sldId id="258" r:id="rId4"/>
    <p:sldId id="259" r:id="rId5"/>
    <p:sldId id="260" r:id="rId6"/>
    <p:sldId id="288" r:id="rId7"/>
    <p:sldId id="271" r:id="rId8"/>
    <p:sldId id="283" r:id="rId9"/>
    <p:sldId id="289" r:id="rId10"/>
    <p:sldId id="290" r:id="rId11"/>
    <p:sldId id="291" r:id="rId12"/>
    <p:sldId id="284" r:id="rId13"/>
    <p:sldId id="292"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08/07/2024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08/07/2024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08/07/2024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08/07/2024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08/07/2024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08/07/2024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08/07/2024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08/07/2024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08/07/2024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08/07/2024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08/07/2024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08/07/2024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BfLbeBwltg" TargetMode="External"/><Relationship Id="rId2" Type="http://schemas.openxmlformats.org/officeDocument/2006/relationships/slideLayout" Target="../slideLayouts/slideLayout7.xml"/><Relationship Id="rId1" Type="http://schemas.openxmlformats.org/officeDocument/2006/relationships/video" Target="https://www.youtube.com/embed/dBfLbeBwltg?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hXlP5OcR_M" TargetMode="External"/><Relationship Id="rId2" Type="http://schemas.openxmlformats.org/officeDocument/2006/relationships/slideLayout" Target="../slideLayouts/slideLayout7.xml"/><Relationship Id="rId1" Type="http://schemas.openxmlformats.org/officeDocument/2006/relationships/video" Target="https://www.youtube.com/embed/jhXlP5OcR_M?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freepngimg.com/png/31210-angel-transparent-background"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freepngimg.com/png/16138-jesus-christ-png-h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no/note-post-it-p%C3%A5minnelse-klistrelapp-147951/"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ile:Shamrock_svg.sv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tomsaint/35727401351"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and person&#10;&#10;Description automatically generated">
            <a:extLst>
              <a:ext uri="{FF2B5EF4-FFF2-40B4-BE49-F238E27FC236}">
                <a16:creationId xmlns:a16="http://schemas.microsoft.com/office/drawing/2014/main" id="{4126BDFA-B4B2-025F-A60A-EDD7B03BB9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a:xfrm>
            <a:off x="-26154" y="0"/>
            <a:ext cx="12218154" cy="6858000"/>
          </a:xfrm>
          <a:prstGeom prst="rect">
            <a:avLst/>
          </a:prstGeom>
        </p:spPr>
      </p:pic>
      <p:sp>
        <p:nvSpPr>
          <p:cNvPr id="2" name="Subtitle 1"/>
          <p:cNvSpPr>
            <a:spLocks noGrp="1"/>
          </p:cNvSpPr>
          <p:nvPr>
            <p:ph type="subTitle" idx="1"/>
          </p:nvPr>
        </p:nvSpPr>
        <p:spPr>
          <a:xfrm>
            <a:off x="443883" y="5416061"/>
            <a:ext cx="11203620" cy="124738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Topic: The Holy Trinity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5619" y="0"/>
            <a:ext cx="8894574" cy="3342123"/>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088159" y="131053"/>
            <a:ext cx="2015680" cy="769441"/>
          </a:xfrm>
          <a:prstGeom prst="rect">
            <a:avLst/>
          </a:prstGeom>
          <a:noFill/>
        </p:spPr>
        <p:txBody>
          <a:bodyPr wrap="none" rtlCol="0">
            <a:spAutoFit/>
          </a:bodyPr>
          <a:lstStyle/>
          <a:p>
            <a:r>
              <a:rPr lang="en-US" sz="4400" dirty="0"/>
              <a:t> </a:t>
            </a:r>
            <a:r>
              <a:rPr lang="en-US" sz="4400" b="1" dirty="0">
                <a:solidFill>
                  <a:schemeClr val="bg1"/>
                </a:solidFill>
              </a:rPr>
              <a:t>WATCH</a:t>
            </a:r>
            <a:endParaRPr lang="es-MX" sz="4400" b="1" dirty="0">
              <a:solidFill>
                <a:schemeClr val="bg1"/>
              </a:solidFill>
            </a:endParaRPr>
          </a:p>
        </p:txBody>
      </p:sp>
      <p:sp>
        <p:nvSpPr>
          <p:cNvPr id="2" name="TextBox 1"/>
          <p:cNvSpPr txBox="1"/>
          <p:nvPr/>
        </p:nvSpPr>
        <p:spPr>
          <a:xfrm>
            <a:off x="1668039" y="1009961"/>
            <a:ext cx="8855918" cy="584775"/>
          </a:xfrm>
          <a:prstGeom prst="rect">
            <a:avLst/>
          </a:prstGeom>
          <a:noFill/>
        </p:spPr>
        <p:txBody>
          <a:bodyPr wrap="square" rtlCol="0">
            <a:spAutoFit/>
          </a:bodyPr>
          <a:lstStyle/>
          <a:p>
            <a:pPr algn="ctr"/>
            <a:r>
              <a:rPr lang="en-US" sz="3200" dirty="0"/>
              <a:t>What are Angels? for Catholic kids</a:t>
            </a:r>
            <a:endParaRPr lang="en-US" sz="4400" dirty="0"/>
          </a:p>
        </p:txBody>
      </p:sp>
      <p:sp>
        <p:nvSpPr>
          <p:cNvPr id="3" name="TextBox 2">
            <a:extLst>
              <a:ext uri="{FF2B5EF4-FFF2-40B4-BE49-F238E27FC236}">
                <a16:creationId xmlns:a16="http://schemas.microsoft.com/office/drawing/2014/main" id="{242DE3E8-31AC-8A7D-B09A-72365494594D}"/>
              </a:ext>
            </a:extLst>
          </p:cNvPr>
          <p:cNvSpPr txBox="1"/>
          <p:nvPr/>
        </p:nvSpPr>
        <p:spPr>
          <a:xfrm>
            <a:off x="3320142" y="6366946"/>
            <a:ext cx="5551714" cy="369332"/>
          </a:xfrm>
          <a:prstGeom prst="rect">
            <a:avLst/>
          </a:prstGeom>
          <a:noFill/>
        </p:spPr>
        <p:txBody>
          <a:bodyPr wrap="square" rtlCol="0">
            <a:spAutoFit/>
          </a:bodyPr>
          <a:lstStyle/>
          <a:p>
            <a:pPr algn="ct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https://www.youtube.com/watch?v=dBfLbeBwltg</a:t>
            </a:r>
            <a:endParaRPr lang="en-US" dirty="0"/>
          </a:p>
        </p:txBody>
      </p:sp>
      <p:pic>
        <p:nvPicPr>
          <p:cNvPr id="7" name="Online Media 6" title="What are Angels? for Catholic kids">
            <a:hlinkClick r:id="" action="ppaction://media"/>
            <a:extLst>
              <a:ext uri="{FF2B5EF4-FFF2-40B4-BE49-F238E27FC236}">
                <a16:creationId xmlns:a16="http://schemas.microsoft.com/office/drawing/2014/main" id="{3AEDB5B5-BC77-76A1-8EF8-717075004004}"/>
              </a:ext>
            </a:extLst>
          </p:cNvPr>
          <p:cNvPicPr>
            <a:picLocks noRot="1" noChangeAspect="1"/>
          </p:cNvPicPr>
          <p:nvPr>
            <a:videoFile r:link="rId1"/>
          </p:nvPr>
        </p:nvPicPr>
        <p:blipFill>
          <a:blip r:embed="rId4"/>
          <a:stretch>
            <a:fillRect/>
          </a:stretch>
        </p:blipFill>
        <p:spPr>
          <a:xfrm>
            <a:off x="1914555" y="1594736"/>
            <a:ext cx="8362885" cy="4721336"/>
          </a:xfrm>
          <a:prstGeom prst="rect">
            <a:avLst/>
          </a:prstGeom>
        </p:spPr>
      </p:pic>
    </p:spTree>
    <p:extLst>
      <p:ext uri="{BB962C8B-B14F-4D97-AF65-F5344CB8AC3E}">
        <p14:creationId xmlns:p14="http://schemas.microsoft.com/office/powerpoint/2010/main" val="11170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088159" y="131053"/>
            <a:ext cx="2015680" cy="769441"/>
          </a:xfrm>
          <a:prstGeom prst="rect">
            <a:avLst/>
          </a:prstGeom>
          <a:noFill/>
        </p:spPr>
        <p:txBody>
          <a:bodyPr wrap="none" rtlCol="0">
            <a:spAutoFit/>
          </a:bodyPr>
          <a:lstStyle/>
          <a:p>
            <a:r>
              <a:rPr lang="en-US" sz="4400" dirty="0"/>
              <a:t> </a:t>
            </a:r>
            <a:r>
              <a:rPr lang="en-US" sz="4400" b="1" dirty="0">
                <a:solidFill>
                  <a:schemeClr val="bg1"/>
                </a:solidFill>
              </a:rPr>
              <a:t>WATCH</a:t>
            </a:r>
            <a:endParaRPr lang="es-MX" sz="4400" b="1" dirty="0">
              <a:solidFill>
                <a:schemeClr val="bg1"/>
              </a:solidFill>
            </a:endParaRPr>
          </a:p>
        </p:txBody>
      </p:sp>
      <p:sp>
        <p:nvSpPr>
          <p:cNvPr id="2" name="TextBox 1"/>
          <p:cNvSpPr txBox="1"/>
          <p:nvPr/>
        </p:nvSpPr>
        <p:spPr>
          <a:xfrm>
            <a:off x="1668039" y="1009961"/>
            <a:ext cx="8855918" cy="523220"/>
          </a:xfrm>
          <a:prstGeom prst="rect">
            <a:avLst/>
          </a:prstGeom>
          <a:noFill/>
        </p:spPr>
        <p:txBody>
          <a:bodyPr wrap="square" rtlCol="0">
            <a:spAutoFit/>
          </a:bodyPr>
          <a:lstStyle/>
          <a:p>
            <a:pPr algn="ctr"/>
            <a:r>
              <a:rPr lang="en-US" sz="2800" dirty="0">
                <a:solidFill>
                  <a:srgbClr val="C00000"/>
                </a:solidFill>
              </a:rPr>
              <a:t>Revelation 12:7-9</a:t>
            </a:r>
            <a:endParaRPr lang="en-US" sz="6000" dirty="0">
              <a:solidFill>
                <a:srgbClr val="C00000"/>
              </a:solidFill>
            </a:endParaRPr>
          </a:p>
        </p:txBody>
      </p:sp>
      <p:sp>
        <p:nvSpPr>
          <p:cNvPr id="3" name="TextBox 2">
            <a:extLst>
              <a:ext uri="{FF2B5EF4-FFF2-40B4-BE49-F238E27FC236}">
                <a16:creationId xmlns:a16="http://schemas.microsoft.com/office/drawing/2014/main" id="{242DE3E8-31AC-8A7D-B09A-72365494594D}"/>
              </a:ext>
            </a:extLst>
          </p:cNvPr>
          <p:cNvSpPr txBox="1"/>
          <p:nvPr/>
        </p:nvSpPr>
        <p:spPr>
          <a:xfrm>
            <a:off x="3320142" y="6366946"/>
            <a:ext cx="5551714" cy="375552"/>
          </a:xfrm>
          <a:prstGeom prst="rect">
            <a:avLst/>
          </a:prstGeom>
          <a:noFill/>
        </p:spPr>
        <p:txBody>
          <a:bodyPr wrap="square" rtlCol="0">
            <a:spAutoFit/>
          </a:bodyPr>
          <a:lstStyle/>
          <a:p>
            <a:pPr marL="0" marR="0" algn="ctr">
              <a:lnSpc>
                <a:spcPct val="107000"/>
              </a:lnSpc>
              <a:spcBef>
                <a:spcPts val="0"/>
              </a:spcBef>
              <a:spcAft>
                <a:spcPts val="0"/>
              </a:spcAft>
            </a:pPr>
            <a:r>
              <a:rPr lang="en-US" sz="1800" b="1" u="sng"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hlinkClick r:id="rId3"/>
              </a:rPr>
              <a:t>https://www.youtube.com/watch?v=jhXlP5OcR_M</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St. Michael the Archangel - Homily for Kids // September 29, 2021">
            <a:hlinkClick r:id="" action="ppaction://media"/>
            <a:extLst>
              <a:ext uri="{FF2B5EF4-FFF2-40B4-BE49-F238E27FC236}">
                <a16:creationId xmlns:a16="http://schemas.microsoft.com/office/drawing/2014/main" id="{34A13A47-F433-0195-2158-5376BFF2D0C6}"/>
              </a:ext>
            </a:extLst>
          </p:cNvPr>
          <p:cNvPicPr>
            <a:picLocks noRot="1" noChangeAspect="1"/>
          </p:cNvPicPr>
          <p:nvPr>
            <a:videoFile r:link="rId1"/>
          </p:nvPr>
        </p:nvPicPr>
        <p:blipFill>
          <a:blip r:embed="rId4"/>
          <a:stretch>
            <a:fillRect/>
          </a:stretch>
        </p:blipFill>
        <p:spPr>
          <a:xfrm>
            <a:off x="1911934" y="1533181"/>
            <a:ext cx="8368131" cy="4724298"/>
          </a:xfrm>
          <a:prstGeom prst="rect">
            <a:avLst/>
          </a:prstGeom>
        </p:spPr>
      </p:pic>
    </p:spTree>
    <p:extLst>
      <p:ext uri="{BB962C8B-B14F-4D97-AF65-F5344CB8AC3E}">
        <p14:creationId xmlns:p14="http://schemas.microsoft.com/office/powerpoint/2010/main" val="12188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inting of a person with wings&#10;&#10;Description automatically generated">
            <a:extLst>
              <a:ext uri="{FF2B5EF4-FFF2-40B4-BE49-F238E27FC236}">
                <a16:creationId xmlns:a16="http://schemas.microsoft.com/office/drawing/2014/main" id="{615B2E3C-A9C8-6C75-FF2D-6E3368B8C7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728045">
            <a:off x="7268547" y="745491"/>
            <a:ext cx="5529553" cy="6427104"/>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160447" y="154541"/>
            <a:ext cx="5845446" cy="769441"/>
          </a:xfrm>
          <a:prstGeom prst="rect">
            <a:avLst/>
          </a:prstGeom>
          <a:noFill/>
        </p:spPr>
        <p:txBody>
          <a:bodyPr wrap="none" rtlCol="0">
            <a:spAutoFit/>
          </a:bodyPr>
          <a:lstStyle/>
          <a:p>
            <a:r>
              <a:rPr lang="en-US" sz="4400" dirty="0"/>
              <a:t> </a:t>
            </a:r>
            <a:r>
              <a:rPr lang="en-US" sz="4400" b="1" dirty="0">
                <a:solidFill>
                  <a:schemeClr val="bg1"/>
                </a:solidFill>
              </a:rPr>
              <a:t>FAMILY CONVERSATION</a:t>
            </a:r>
            <a:endParaRPr lang="es-MX" sz="4400" b="1" dirty="0">
              <a:solidFill>
                <a:schemeClr val="bg1"/>
              </a:solidFill>
            </a:endParaRPr>
          </a:p>
        </p:txBody>
      </p:sp>
      <p:sp>
        <p:nvSpPr>
          <p:cNvPr id="2" name="TextBox 1"/>
          <p:cNvSpPr txBox="1"/>
          <p:nvPr/>
        </p:nvSpPr>
        <p:spPr>
          <a:xfrm>
            <a:off x="677365" y="1361439"/>
            <a:ext cx="6348586" cy="5786199"/>
          </a:xfrm>
          <a:prstGeom prst="rect">
            <a:avLst/>
          </a:prstGeom>
          <a:noFill/>
        </p:spPr>
        <p:txBody>
          <a:bodyPr wrap="square" rtlCol="0">
            <a:spAutoFit/>
          </a:bodyPr>
          <a:lstStyle/>
          <a:p>
            <a:pPr algn="ctr"/>
            <a:r>
              <a:rPr lang="en-US" sz="3200" b="1" dirty="0"/>
              <a:t>Every person has a guardian angel. </a:t>
            </a:r>
          </a:p>
          <a:p>
            <a:pPr lvl="0"/>
            <a:endParaRPr lang="en-US" dirty="0"/>
          </a:p>
          <a:p>
            <a:pPr lvl="0" algn="ctr"/>
            <a:r>
              <a:rPr lang="en-US" sz="2000" dirty="0"/>
              <a:t>Do you ask your guardian angel for help? </a:t>
            </a:r>
          </a:p>
          <a:p>
            <a:pPr lvl="0" algn="ctr"/>
            <a:endParaRPr lang="en-US" sz="2000" dirty="0"/>
          </a:p>
          <a:p>
            <a:pPr lvl="0" algn="ctr"/>
            <a:r>
              <a:rPr lang="en-US" sz="2000" dirty="0"/>
              <a:t>Do you have a favorite story about an angel perhaps from the Bible, </a:t>
            </a:r>
          </a:p>
          <a:p>
            <a:pPr lvl="0" algn="ctr"/>
            <a:r>
              <a:rPr lang="en-US" sz="2000" dirty="0"/>
              <a:t>or from a saint?</a:t>
            </a:r>
          </a:p>
          <a:p>
            <a:pPr lvl="0" algn="ctr"/>
            <a:endParaRPr lang="en-US" sz="2000" dirty="0"/>
          </a:p>
          <a:p>
            <a:pPr lvl="0" algn="ctr"/>
            <a:r>
              <a:rPr lang="en-US" sz="2000" dirty="0"/>
              <a:t>The name Michael means, “Who is like God?” Michael asked the angels this question when he was trying to convince the other angels in Heaven to stay with God and not side with Lucifer. </a:t>
            </a:r>
          </a:p>
          <a:p>
            <a:pPr lvl="0" algn="ctr"/>
            <a:endParaRPr lang="en-US" sz="2000" dirty="0"/>
          </a:p>
          <a:p>
            <a:pPr lvl="0" algn="ctr"/>
            <a:r>
              <a:rPr lang="en-US" sz="2000" dirty="0"/>
              <a:t>What are some qualities of God that makes Him different than anybody else? With what would you ask St. Michael the Archangel to help you and your family?</a:t>
            </a:r>
          </a:p>
          <a:p>
            <a:pPr algn="ctr"/>
            <a:endParaRPr lang="en-US" sz="4000" b="1" dirty="0">
              <a:solidFill>
                <a:schemeClr val="bg1"/>
              </a:solidFill>
            </a:endParaRPr>
          </a:p>
        </p:txBody>
      </p:sp>
    </p:spTree>
    <p:extLst>
      <p:ext uri="{BB962C8B-B14F-4D97-AF65-F5344CB8AC3E}">
        <p14:creationId xmlns:p14="http://schemas.microsoft.com/office/powerpoint/2010/main" val="5543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883631" y="130007"/>
            <a:ext cx="4424737" cy="769441"/>
          </a:xfrm>
          <a:prstGeom prst="rect">
            <a:avLst/>
          </a:prstGeom>
          <a:noFill/>
        </p:spPr>
        <p:txBody>
          <a:bodyPr wrap="none" rtlCol="0">
            <a:spAutoFit/>
          </a:bodyPr>
          <a:lstStyle/>
          <a:p>
            <a:r>
              <a:rPr lang="en-US" sz="4400" dirty="0"/>
              <a:t> </a:t>
            </a:r>
            <a:r>
              <a:rPr lang="en-US" sz="4400" b="1" dirty="0">
                <a:solidFill>
                  <a:schemeClr val="bg1"/>
                </a:solidFill>
              </a:rPr>
              <a:t>CLOSING PRAYER</a:t>
            </a:r>
            <a:endParaRPr lang="es-MX" sz="4400" b="1" dirty="0">
              <a:solidFill>
                <a:schemeClr val="bg1"/>
              </a:solidFill>
            </a:endParaRPr>
          </a:p>
        </p:txBody>
      </p:sp>
      <p:sp>
        <p:nvSpPr>
          <p:cNvPr id="2" name="TextBox 1"/>
          <p:cNvSpPr txBox="1"/>
          <p:nvPr/>
        </p:nvSpPr>
        <p:spPr>
          <a:xfrm>
            <a:off x="5526173" y="1461450"/>
            <a:ext cx="6348586" cy="5016758"/>
          </a:xfrm>
          <a:prstGeom prst="rect">
            <a:avLst/>
          </a:prstGeom>
          <a:noFill/>
        </p:spPr>
        <p:txBody>
          <a:bodyPr wrap="square" rtlCol="0">
            <a:spAutoFit/>
          </a:bodyPr>
          <a:lstStyle/>
          <a:p>
            <a:pPr algn="ctr"/>
            <a:r>
              <a:rPr lang="en-US" sz="3200" dirty="0"/>
              <a:t>St. Michael the Archangel, defend us in battle, be our protection against the wickedness and snares of the devil. May God rebuke him we humbly pray; and do thou, O Prince of the Heavenly host, by the power of God, cast into hell Satan and all the evil spirits who prowl about the world seeking the ruin of souls. Amen.</a:t>
            </a:r>
            <a:endParaRPr lang="en-US" sz="8800" b="1" dirty="0">
              <a:solidFill>
                <a:schemeClr val="bg1"/>
              </a:solidFill>
            </a:endParaRPr>
          </a:p>
        </p:txBody>
      </p:sp>
      <p:pic>
        <p:nvPicPr>
          <p:cNvPr id="8" name="Picture 7" descr="A painting of a person with wings and scales&#10;&#10;Description automatically generated">
            <a:extLst>
              <a:ext uri="{FF2B5EF4-FFF2-40B4-BE49-F238E27FC236}">
                <a16:creationId xmlns:a16="http://schemas.microsoft.com/office/drawing/2014/main" id="{B8B5D73C-23A8-11A5-B3E3-6C5ECB16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41" y="43783"/>
            <a:ext cx="5251045" cy="6814217"/>
          </a:xfrm>
          <a:prstGeom prst="rect">
            <a:avLst/>
          </a:prstGeom>
        </p:spPr>
      </p:pic>
    </p:spTree>
    <p:extLst>
      <p:ext uri="{BB962C8B-B14F-4D97-AF65-F5344CB8AC3E}">
        <p14:creationId xmlns:p14="http://schemas.microsoft.com/office/powerpoint/2010/main" val="21464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and person&#10;&#10;Description automatically generated">
            <a:extLst>
              <a:ext uri="{FF2B5EF4-FFF2-40B4-BE49-F238E27FC236}">
                <a16:creationId xmlns:a16="http://schemas.microsoft.com/office/drawing/2014/main" id="{4126BDFA-B4B2-025F-A60A-EDD7B03BB9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a:xfrm>
            <a:off x="-26154" y="0"/>
            <a:ext cx="12218154" cy="6858000"/>
          </a:xfrm>
          <a:prstGeom prst="rect">
            <a:avLst/>
          </a:prstGeom>
        </p:spPr>
      </p:pic>
      <p:sp>
        <p:nvSpPr>
          <p:cNvPr id="2" name="Subtitle 1"/>
          <p:cNvSpPr>
            <a:spLocks noGrp="1"/>
          </p:cNvSpPr>
          <p:nvPr>
            <p:ph type="subTitle" idx="1"/>
          </p:nvPr>
        </p:nvSpPr>
        <p:spPr>
          <a:xfrm>
            <a:off x="3323734" y="3515878"/>
            <a:ext cx="5518378" cy="3111759"/>
          </a:xfrm>
          <a:solidFill>
            <a:schemeClr val="bg1">
              <a:lumMod val="65000"/>
              <a:alpha val="78000"/>
            </a:schemeClr>
          </a:solidFill>
          <a:ln w="19050">
            <a:solidFill>
              <a:schemeClr val="tx1"/>
            </a:solidFill>
          </a:ln>
        </p:spPr>
        <p:txBody>
          <a:bodyPr>
            <a:no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HOLY TRINITY TOPICS: </a:t>
            </a:r>
          </a:p>
          <a:p>
            <a:pPr marR="0" lvl="0">
              <a:lnSpc>
                <a:spcPct val="100000"/>
              </a:lnSpc>
              <a:spcBef>
                <a:spcPts val="0"/>
              </a:spcBef>
              <a:spcAft>
                <a:spcPts val="0"/>
              </a:spcAft>
            </a:pPr>
            <a:r>
              <a:rPr lang="en-US" dirty="0"/>
              <a:t>The Holy Trinity is Family</a:t>
            </a:r>
          </a:p>
          <a:p>
            <a:pPr marR="0" lvl="0">
              <a:lnSpc>
                <a:spcPct val="100000"/>
              </a:lnSpc>
              <a:spcBef>
                <a:spcPts val="0"/>
              </a:spcBef>
              <a:spcAft>
                <a:spcPts val="0"/>
              </a:spcAft>
            </a:pPr>
            <a:r>
              <a:rPr lang="en-US" dirty="0"/>
              <a:t>God is a Communion of Persons</a:t>
            </a:r>
          </a:p>
          <a:p>
            <a:pPr marR="0" lvl="0">
              <a:lnSpc>
                <a:spcPct val="100000"/>
              </a:lnSpc>
              <a:spcBef>
                <a:spcPts val="0"/>
              </a:spcBef>
              <a:spcAft>
                <a:spcPts val="0"/>
              </a:spcAft>
            </a:pPr>
            <a:r>
              <a:rPr lang="en-US" dirty="0"/>
              <a:t>God is Love </a:t>
            </a:r>
          </a:p>
          <a:p>
            <a:pPr marR="0" lvl="0">
              <a:lnSpc>
                <a:spcPct val="100000"/>
              </a:lnSpc>
              <a:spcBef>
                <a:spcPts val="0"/>
              </a:spcBef>
              <a:spcAft>
                <a:spcPts val="0"/>
              </a:spcAft>
            </a:pPr>
            <a:r>
              <a:rPr lang="en-US" dirty="0"/>
              <a:t>Heaven and Earth </a:t>
            </a:r>
          </a:p>
          <a:p>
            <a:pPr marR="0" lvl="0">
              <a:lnSpc>
                <a:spcPct val="100000"/>
              </a:lnSpc>
              <a:spcBef>
                <a:spcPts val="0"/>
              </a:spcBef>
              <a:spcAft>
                <a:spcPts val="800"/>
              </a:spcAft>
            </a:pPr>
            <a:r>
              <a:rPr lang="en-US" dirty="0"/>
              <a:t>The Gift of Creation </a:t>
            </a:r>
          </a:p>
          <a:p>
            <a:pPr marR="0" lvl="0">
              <a:lnSpc>
                <a:spcPct val="100000"/>
              </a:lnSpc>
              <a:spcBef>
                <a:spcPts val="0"/>
              </a:spcBef>
              <a:spcAft>
                <a:spcPts val="800"/>
              </a:spcAft>
            </a:pPr>
            <a:r>
              <a:rPr lang="en-US" dirty="0"/>
              <a:t>Angels &amp; Fallen Angels</a:t>
            </a: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5619" y="0"/>
            <a:ext cx="8894574" cy="3342123"/>
          </a:xfrm>
          <a:prstGeom prst="rect">
            <a:avLst/>
          </a:prstGeom>
        </p:spPr>
      </p:pic>
    </p:spTree>
    <p:extLst>
      <p:ext uri="{BB962C8B-B14F-4D97-AF65-F5344CB8AC3E}">
        <p14:creationId xmlns:p14="http://schemas.microsoft.com/office/powerpoint/2010/main" val="388652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934" y="1399550"/>
            <a:ext cx="6027938"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baseline="30000" dirty="0">
                <a:solidFill>
                  <a:schemeClr val="bg1"/>
                </a:solidFill>
                <a:latin typeface="Antenna Black" panose="02000505000000020004" pitchFamily="2" charset="0"/>
              </a:rPr>
              <a:t>Opening Prayer</a:t>
            </a:r>
            <a:endParaRPr lang="en-US" sz="5400" cap="all" baseline="30000" dirty="0">
              <a:solidFill>
                <a:schemeClr val="bg1"/>
              </a:solidFill>
              <a:latin typeface="Antenna Black" panose="02000505000000020004" pitchFamily="2" charset="0"/>
            </a:endParaRPr>
          </a:p>
        </p:txBody>
      </p:sp>
      <p:pic>
        <p:nvPicPr>
          <p:cNvPr id="7" name="Picture 6" descr="A painting of a person with long hair and a robe holding his fingers up&#10;&#10;Description automatically generated">
            <a:extLst>
              <a:ext uri="{FF2B5EF4-FFF2-40B4-BE49-F238E27FC236}">
                <a16:creationId xmlns:a16="http://schemas.microsoft.com/office/drawing/2014/main" id="{F2F6BF53-AD6E-A50B-83C8-031DB1EFF529}"/>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35282" y="843629"/>
            <a:ext cx="5156718" cy="6014371"/>
          </a:xfrm>
          <a:prstGeom prst="rect">
            <a:avLst/>
          </a:prstGeom>
        </p:spPr>
      </p:pic>
      <p:sp>
        <p:nvSpPr>
          <p:cNvPr id="8" name="TextBox 7">
            <a:extLst>
              <a:ext uri="{FF2B5EF4-FFF2-40B4-BE49-F238E27FC236}">
                <a16:creationId xmlns:a16="http://schemas.microsoft.com/office/drawing/2014/main" id="{67944FBB-CEBD-81A1-C4D6-A38179F4CB5D}"/>
              </a:ext>
            </a:extLst>
          </p:cNvPr>
          <p:cNvSpPr txBox="1"/>
          <p:nvPr/>
        </p:nvSpPr>
        <p:spPr>
          <a:xfrm>
            <a:off x="7225388" y="6869911"/>
            <a:ext cx="4966612" cy="230832"/>
          </a:xfrm>
          <a:prstGeom prst="rect">
            <a:avLst/>
          </a:prstGeom>
          <a:noFill/>
        </p:spPr>
        <p:txBody>
          <a:bodyPr wrap="square" rtlCol="0">
            <a:spAutoFit/>
          </a:bodyPr>
          <a:lstStyle/>
          <a:p>
            <a:r>
              <a:rPr lang="en-US" sz="900">
                <a:hlinkClick r:id="rId4" tooltip="https://freepngimg.com/png/16138-jesus-christ-png-hd"/>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425599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53050" y="2077909"/>
            <a:ext cx="6072043" cy="3635547"/>
          </a:xfrm>
          <a:prstGeom prst="rect">
            <a:avLst/>
          </a:prstGeom>
          <a:noFill/>
        </p:spPr>
        <p:txBody>
          <a:bodyPr wrap="square" rtlCol="0">
            <a:spAutoFit/>
          </a:bodyPr>
          <a:lstStyle/>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secretly writes down the name of a person in the bible or a saint on a small piece of paper or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post-it</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note. It has to be a famous person that everyone in the room would know about. </a:t>
            </a: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tape the name on the back of the person on your left. </a:t>
            </a: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goes around and asks people yes-or-no questions about who is on his/her back. </a:t>
            </a: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only ask each person one question. </a:t>
            </a: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person who can do it, in the least number of questions, wins.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www.youthgroupgames.com.au</a:t>
            </a:r>
          </a:p>
        </p:txBody>
      </p:sp>
      <p:sp>
        <p:nvSpPr>
          <p:cNvPr id="8" name="TextBox 7">
            <a:extLst>
              <a:ext uri="{FF2B5EF4-FFF2-40B4-BE49-F238E27FC236}">
                <a16:creationId xmlns:a16="http://schemas.microsoft.com/office/drawing/2014/main" id="{190F83F0-1E1D-633B-510F-19CC9E77AE3C}"/>
              </a:ext>
            </a:extLst>
          </p:cNvPr>
          <p:cNvSpPr txBox="1"/>
          <p:nvPr/>
        </p:nvSpPr>
        <p:spPr>
          <a:xfrm>
            <a:off x="4124131" y="1127450"/>
            <a:ext cx="3918857" cy="461665"/>
          </a:xfrm>
          <a:prstGeom prst="rect">
            <a:avLst/>
          </a:prstGeom>
          <a:noFill/>
        </p:spPr>
        <p:txBody>
          <a:bodyPr wrap="square" rtlCol="0">
            <a:spAutoFit/>
          </a:bodyPr>
          <a:lstStyle/>
          <a:p>
            <a:pPr algn="ctr"/>
            <a:r>
              <a:rPr lang="en-US" sz="2400" dirty="0">
                <a:latin typeface="Antenna Medium" panose="02000603000000020004" pitchFamily="2" charset="0"/>
              </a:rPr>
              <a:t>SECRET IDENTITY</a:t>
            </a:r>
          </a:p>
        </p:txBody>
      </p:sp>
      <p:pic>
        <p:nvPicPr>
          <p:cNvPr id="10" name="Picture 9" descr="A yellow square with black border&#10;&#10;Description automatically generated">
            <a:extLst>
              <a:ext uri="{FF2B5EF4-FFF2-40B4-BE49-F238E27FC236}">
                <a16:creationId xmlns:a16="http://schemas.microsoft.com/office/drawing/2014/main" id="{5C100BD4-743D-FD80-54A3-2C260C0598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053260">
            <a:off x="7549265" y="2207038"/>
            <a:ext cx="3879937" cy="3540626"/>
          </a:xfrm>
          <a:prstGeom prst="rect">
            <a:avLst/>
          </a:prstGeom>
        </p:spPr>
      </p:pic>
      <p:sp>
        <p:nvSpPr>
          <p:cNvPr id="11" name="TextBox 10">
            <a:extLst>
              <a:ext uri="{FF2B5EF4-FFF2-40B4-BE49-F238E27FC236}">
                <a16:creationId xmlns:a16="http://schemas.microsoft.com/office/drawing/2014/main" id="{E2AAEAAE-C541-B8D2-B409-1E88D5C77135}"/>
              </a:ext>
            </a:extLst>
          </p:cNvPr>
          <p:cNvSpPr txBox="1"/>
          <p:nvPr/>
        </p:nvSpPr>
        <p:spPr>
          <a:xfrm rot="21021319">
            <a:off x="8164286" y="3172408"/>
            <a:ext cx="2649894" cy="1446550"/>
          </a:xfrm>
          <a:prstGeom prst="rect">
            <a:avLst/>
          </a:prstGeom>
          <a:noFill/>
        </p:spPr>
        <p:txBody>
          <a:bodyPr wrap="square" rtlCol="0">
            <a:spAutoFit/>
          </a:bodyPr>
          <a:lstStyle/>
          <a:p>
            <a:pPr algn="ctr"/>
            <a:r>
              <a:rPr lang="en-US" sz="4400" dirty="0">
                <a:latin typeface="j.d." panose="00000400000000000000" pitchFamily="2" charset="0"/>
              </a:rPr>
              <a:t>Pope </a:t>
            </a:r>
          </a:p>
          <a:p>
            <a:pPr algn="ctr"/>
            <a:r>
              <a:rPr lang="en-US" sz="4400" dirty="0">
                <a:latin typeface="j.d." panose="00000400000000000000" pitchFamily="2" charset="0"/>
              </a:rPr>
              <a:t>Francis </a:t>
            </a:r>
          </a:p>
        </p:txBody>
      </p:sp>
    </p:spTree>
    <p:extLst>
      <p:ext uri="{BB962C8B-B14F-4D97-AF65-F5344CB8AC3E}">
        <p14:creationId xmlns:p14="http://schemas.microsoft.com/office/powerpoint/2010/main" val="223058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two men&#10;&#10;Description automatically generated">
            <a:extLst>
              <a:ext uri="{FF2B5EF4-FFF2-40B4-BE49-F238E27FC236}">
                <a16:creationId xmlns:a16="http://schemas.microsoft.com/office/drawing/2014/main" id="{D8D4ACDD-37CE-AECE-8E9F-AE0C5CE610AA}"/>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0" y="662163"/>
            <a:ext cx="12192000" cy="6195837"/>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007398" y="85978"/>
            <a:ext cx="2177199" cy="769441"/>
          </a:xfrm>
          <a:prstGeom prst="rect">
            <a:avLst/>
          </a:prstGeom>
          <a:noFill/>
        </p:spPr>
        <p:txBody>
          <a:bodyPr wrap="none" rtlCol="0">
            <a:spAutoFit/>
          </a:bodyPr>
          <a:lstStyle/>
          <a:p>
            <a:r>
              <a:rPr lang="en-US" sz="4400" dirty="0"/>
              <a:t> </a:t>
            </a:r>
            <a:r>
              <a:rPr lang="en-US" sz="4400" b="1" dirty="0">
                <a:solidFill>
                  <a:schemeClr val="bg1"/>
                </a:solidFill>
              </a:rPr>
              <a:t>REVIEW</a:t>
            </a:r>
            <a:endParaRPr lang="es-MX" sz="4400" b="1" dirty="0">
              <a:solidFill>
                <a:schemeClr val="bg1"/>
              </a:solidFill>
            </a:endParaRPr>
          </a:p>
        </p:txBody>
      </p:sp>
      <p:sp>
        <p:nvSpPr>
          <p:cNvPr id="2" name="TextBox 1"/>
          <p:cNvSpPr txBox="1"/>
          <p:nvPr/>
        </p:nvSpPr>
        <p:spPr>
          <a:xfrm>
            <a:off x="2609777" y="2368421"/>
            <a:ext cx="6972440" cy="2121158"/>
          </a:xfrm>
          <a:prstGeom prst="rect">
            <a:avLst/>
          </a:prstGeom>
          <a:noFill/>
        </p:spPr>
        <p:txBody>
          <a:bodyPr wrap="square" rtlCol="0">
            <a:sp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last time we were together we talked about the Holy Trinity.</a:t>
            </a:r>
          </a:p>
          <a:p>
            <a:pPr marL="0" marR="0" algn="ctr">
              <a:lnSpc>
                <a:spcPct val="107000"/>
              </a:lnSpc>
              <a:spcBef>
                <a:spcPts val="0"/>
              </a:spcBef>
              <a:spcAft>
                <a:spcPts val="8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do we believe about the Holy Trinity?</a:t>
            </a:r>
          </a:p>
        </p:txBody>
      </p:sp>
    </p:spTree>
    <p:extLst>
      <p:ext uri="{BB962C8B-B14F-4D97-AF65-F5344CB8AC3E}">
        <p14:creationId xmlns:p14="http://schemas.microsoft.com/office/powerpoint/2010/main" val="401633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two men&#10;&#10;Description automatically generated">
            <a:extLst>
              <a:ext uri="{FF2B5EF4-FFF2-40B4-BE49-F238E27FC236}">
                <a16:creationId xmlns:a16="http://schemas.microsoft.com/office/drawing/2014/main" id="{D8D4ACDD-37CE-AECE-8E9F-AE0C5CE610AA}"/>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0" y="662163"/>
            <a:ext cx="12192000" cy="6195837"/>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5007398" y="85978"/>
            <a:ext cx="2177199" cy="769441"/>
          </a:xfrm>
          <a:prstGeom prst="rect">
            <a:avLst/>
          </a:prstGeom>
          <a:noFill/>
        </p:spPr>
        <p:txBody>
          <a:bodyPr wrap="none" rtlCol="0">
            <a:spAutoFit/>
          </a:bodyPr>
          <a:lstStyle/>
          <a:p>
            <a:r>
              <a:rPr lang="en-US" sz="4400" dirty="0"/>
              <a:t> </a:t>
            </a:r>
            <a:r>
              <a:rPr lang="en-US" sz="4400" b="1" dirty="0">
                <a:solidFill>
                  <a:schemeClr val="bg1"/>
                </a:solidFill>
              </a:rPr>
              <a:t>REVIEW</a:t>
            </a:r>
            <a:endParaRPr lang="es-MX" sz="4400" b="1" dirty="0">
              <a:solidFill>
                <a:schemeClr val="bg1"/>
              </a:solidFill>
            </a:endParaRPr>
          </a:p>
        </p:txBody>
      </p:sp>
      <p:sp>
        <p:nvSpPr>
          <p:cNvPr id="2" name="TextBox 1"/>
          <p:cNvSpPr txBox="1"/>
          <p:nvPr/>
        </p:nvSpPr>
        <p:spPr>
          <a:xfrm>
            <a:off x="2014015" y="1586145"/>
            <a:ext cx="8163964" cy="3236207"/>
          </a:xfrm>
          <a:prstGeom prst="rect">
            <a:avLst/>
          </a:prstGeom>
          <a:noFill/>
        </p:spPr>
        <p:txBody>
          <a:bodyPr wrap="square" rtlCol="0">
            <a:spAutoFit/>
          </a:bodyPr>
          <a:lstStyle/>
          <a:p>
            <a:pPr marR="0" lvl="0" algn="ctr">
              <a:lnSpc>
                <a:spcPct val="107000"/>
              </a:lnSpc>
              <a:spcBef>
                <a:spcPts val="0"/>
              </a:spcBef>
              <a:spcAft>
                <a:spcPts val="0"/>
              </a:spcAft>
            </a:pPr>
            <a:r>
              <a:rPr lang="en-US" sz="2400" b="1" dirty="0"/>
              <a:t>We believe that God is the Holy Trinity, which means He is three Persons in One God: God the Father, God the Son and God the Holy Spirit. </a:t>
            </a:r>
          </a:p>
          <a:p>
            <a:pPr marR="0" lvl="0" algn="ctr">
              <a:lnSpc>
                <a:spcPct val="107000"/>
              </a:lnSpc>
              <a:spcBef>
                <a:spcPts val="0"/>
              </a:spcBef>
              <a:spcAft>
                <a:spcPts val="0"/>
              </a:spcAft>
            </a:pPr>
            <a:endParaRPr lang="en-US" sz="2400" b="1" dirty="0"/>
          </a:p>
          <a:p>
            <a:pPr marR="0" lvl="0" algn="ctr">
              <a:lnSpc>
                <a:spcPct val="107000"/>
              </a:lnSpc>
              <a:spcBef>
                <a:spcPts val="0"/>
              </a:spcBef>
              <a:spcAft>
                <a:spcPts val="0"/>
              </a:spcAft>
            </a:pPr>
            <a:r>
              <a:rPr lang="en-US" sz="2400" b="1" dirty="0"/>
              <a:t>The Holy Trinity is “Family”; a communion of Persons. </a:t>
            </a:r>
          </a:p>
          <a:p>
            <a:pPr marR="0" lvl="0" algn="ctr">
              <a:lnSpc>
                <a:spcPct val="107000"/>
              </a:lnSpc>
              <a:spcBef>
                <a:spcPts val="0"/>
              </a:spcBef>
              <a:spcAft>
                <a:spcPts val="0"/>
              </a:spcAft>
            </a:pPr>
            <a:endParaRPr lang="en-US" sz="2400" b="1" dirty="0"/>
          </a:p>
          <a:p>
            <a:pPr marR="0" lvl="0" algn="ctr">
              <a:lnSpc>
                <a:spcPct val="107000"/>
              </a:lnSpc>
              <a:spcBef>
                <a:spcPts val="0"/>
              </a:spcBef>
              <a:spcAft>
                <a:spcPts val="0"/>
              </a:spcAft>
            </a:pPr>
            <a:r>
              <a:rPr lang="en-US" sz="2400" b="1" dirty="0"/>
              <a:t>God always existed. God is eternal. </a:t>
            </a:r>
          </a:p>
          <a:p>
            <a:pPr marR="0" lvl="0" algn="ctr">
              <a:lnSpc>
                <a:spcPct val="107000"/>
              </a:lnSpc>
              <a:spcBef>
                <a:spcPts val="0"/>
              </a:spcBef>
              <a:spcAft>
                <a:spcPts val="0"/>
              </a:spcAft>
            </a:pPr>
            <a:r>
              <a:rPr lang="en-US" sz="2400" b="1" dirty="0"/>
              <a:t>He has no beginning and will have no end.</a:t>
            </a:r>
          </a:p>
        </p:txBody>
      </p:sp>
    </p:spTree>
    <p:extLst>
      <p:ext uri="{BB962C8B-B14F-4D97-AF65-F5344CB8AC3E}">
        <p14:creationId xmlns:p14="http://schemas.microsoft.com/office/powerpoint/2010/main" val="28581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4478693" y="2186716"/>
            <a:ext cx="6784099" cy="1509196"/>
          </a:xfrm>
          <a:prstGeom prst="rect">
            <a:avLst/>
          </a:prstGeom>
          <a:noFill/>
        </p:spPr>
        <p:txBody>
          <a:bodyPr wrap="square" rtlCol="0">
            <a:spAutoFit/>
          </a:bodyPr>
          <a:lstStyle/>
          <a:p>
            <a:pPr marL="0" marR="0" algn="ctr">
              <a:lnSpc>
                <a:spcPct val="107000"/>
              </a:lnSpc>
              <a:spcBef>
                <a:spcPts val="0"/>
              </a:spcBef>
              <a:spcAft>
                <a:spcPts val="800"/>
              </a:spcAft>
            </a:pPr>
            <a:r>
              <a:rPr lang="en-US" sz="4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a:r>
            <a:r>
              <a:rPr lang="en-US" sz="4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hat did St. Patrick used to explain the Holy Trinity?</a:t>
            </a:r>
            <a:endParaRPr lang="en-US" sz="7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16251A-82EA-7F9A-BC2F-7C7EAFD24592}"/>
              </a:ext>
            </a:extLst>
          </p:cNvPr>
          <p:cNvSpPr txBox="1"/>
          <p:nvPr/>
        </p:nvSpPr>
        <p:spPr>
          <a:xfrm>
            <a:off x="4036618" y="154541"/>
            <a:ext cx="4669996" cy="769441"/>
          </a:xfrm>
          <a:prstGeom prst="rect">
            <a:avLst/>
          </a:prstGeom>
          <a:noFill/>
        </p:spPr>
        <p:txBody>
          <a:bodyPr wrap="none" rtlCol="0">
            <a:spAutoFit/>
          </a:bodyPr>
          <a:lstStyle/>
          <a:p>
            <a:r>
              <a:rPr lang="en-US" sz="4400" dirty="0"/>
              <a:t> </a:t>
            </a:r>
            <a:r>
              <a:rPr lang="en-US" sz="4400" b="1" dirty="0">
                <a:solidFill>
                  <a:schemeClr val="bg1"/>
                </a:solidFill>
              </a:rPr>
              <a:t>THE HOLY TRINITY</a:t>
            </a:r>
            <a:endParaRPr lang="es-MX" sz="4400" b="1" dirty="0">
              <a:solidFill>
                <a:schemeClr val="bg1"/>
              </a:solidFill>
            </a:endParaRPr>
          </a:p>
        </p:txBody>
      </p:sp>
      <p:pic>
        <p:nvPicPr>
          <p:cNvPr id="12" name="Picture 11" descr="A painting of a person with a beard&#10;&#10;Description automatically generated">
            <a:extLst>
              <a:ext uri="{FF2B5EF4-FFF2-40B4-BE49-F238E27FC236}">
                <a16:creationId xmlns:a16="http://schemas.microsoft.com/office/drawing/2014/main" id="{E433E1CC-1F27-17FE-E8D1-C1588CAA4E7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456388" y="1078524"/>
            <a:ext cx="5779476" cy="5779476"/>
          </a:xfrm>
          <a:prstGeom prst="rect">
            <a:avLst/>
          </a:prstGeom>
        </p:spPr>
      </p:pic>
      <p:sp>
        <p:nvSpPr>
          <p:cNvPr id="13" name="TextBox 12">
            <a:extLst>
              <a:ext uri="{FF2B5EF4-FFF2-40B4-BE49-F238E27FC236}">
                <a16:creationId xmlns:a16="http://schemas.microsoft.com/office/drawing/2014/main" id="{AB714A0D-E517-A7A3-7501-64081BD9A047}"/>
              </a:ext>
            </a:extLst>
          </p:cNvPr>
          <p:cNvSpPr txBox="1"/>
          <p:nvPr/>
        </p:nvSpPr>
        <p:spPr>
          <a:xfrm>
            <a:off x="3769568" y="5010539"/>
            <a:ext cx="5514391" cy="923330"/>
          </a:xfrm>
          <a:prstGeom prst="rect">
            <a:avLst/>
          </a:prstGeom>
          <a:noFill/>
        </p:spPr>
        <p:txBody>
          <a:bodyPr wrap="square" rtlCol="0">
            <a:spAutoFit/>
          </a:bodyPr>
          <a:lstStyle/>
          <a:p>
            <a:pPr algn="ctr"/>
            <a:r>
              <a:rPr lang="en-US" sz="5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 shamrock</a:t>
            </a:r>
            <a:endParaRPr lang="en-US" sz="5400" dirty="0">
              <a:solidFill>
                <a:srgbClr val="00B050"/>
              </a:solidFill>
            </a:endParaRPr>
          </a:p>
        </p:txBody>
      </p:sp>
      <p:pic>
        <p:nvPicPr>
          <p:cNvPr id="15" name="Picture 14" descr="A green clover with a black background&#10;&#10;Description automatically generated">
            <a:extLst>
              <a:ext uri="{FF2B5EF4-FFF2-40B4-BE49-F238E27FC236}">
                <a16:creationId xmlns:a16="http://schemas.microsoft.com/office/drawing/2014/main" id="{B9A4D034-A298-FC0F-26F1-5A0A8780A3B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35956" y="4471887"/>
            <a:ext cx="2231572" cy="2231572"/>
          </a:xfrm>
          <a:prstGeom prst="rect">
            <a:avLst/>
          </a:prstGeom>
        </p:spPr>
      </p:pic>
      <p:sp>
        <p:nvSpPr>
          <p:cNvPr id="16" name="TextBox 15">
            <a:extLst>
              <a:ext uri="{FF2B5EF4-FFF2-40B4-BE49-F238E27FC236}">
                <a16:creationId xmlns:a16="http://schemas.microsoft.com/office/drawing/2014/main" id="{957B6E61-DB89-E810-28E9-79CB3386C0DC}"/>
              </a:ext>
            </a:extLst>
          </p:cNvPr>
          <p:cNvSpPr txBox="1"/>
          <p:nvPr/>
        </p:nvSpPr>
        <p:spPr>
          <a:xfrm>
            <a:off x="8535956" y="6934456"/>
            <a:ext cx="2231572" cy="369332"/>
          </a:xfrm>
          <a:prstGeom prst="rect">
            <a:avLst/>
          </a:prstGeom>
          <a:noFill/>
        </p:spPr>
        <p:txBody>
          <a:bodyPr wrap="square" rtlCol="0">
            <a:spAutoFit/>
          </a:bodyPr>
          <a:lstStyle/>
          <a:p>
            <a:r>
              <a:rPr lang="en-US" sz="900">
                <a:hlinkClick r:id="rId5" tooltip="https://en.wikipedia.org/wiki/File:Shamrock_svg.sv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ocky landscape with a sunset&#10;&#10;Description automatically generated with medium confidence">
            <a:extLst>
              <a:ext uri="{FF2B5EF4-FFF2-40B4-BE49-F238E27FC236}">
                <a16:creationId xmlns:a16="http://schemas.microsoft.com/office/drawing/2014/main" id="{D8887005-8433-DB32-0103-A919C78E8CFC}"/>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178593"/>
            <a:ext cx="12192000" cy="6679407"/>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772471" y="85978"/>
            <a:ext cx="4669996" cy="769441"/>
          </a:xfrm>
          <a:prstGeom prst="rect">
            <a:avLst/>
          </a:prstGeom>
          <a:noFill/>
        </p:spPr>
        <p:txBody>
          <a:bodyPr wrap="none" rtlCol="0">
            <a:spAutoFit/>
          </a:bodyPr>
          <a:lstStyle/>
          <a:p>
            <a:r>
              <a:rPr lang="en-US" sz="4400" dirty="0"/>
              <a:t> </a:t>
            </a:r>
            <a:r>
              <a:rPr lang="en-US" sz="4400" b="1" dirty="0">
                <a:solidFill>
                  <a:schemeClr val="bg1"/>
                </a:solidFill>
              </a:rPr>
              <a:t>THE HOLY TRINITY</a:t>
            </a:r>
            <a:endParaRPr lang="es-MX" sz="4400" b="1" dirty="0">
              <a:solidFill>
                <a:schemeClr val="bg1"/>
              </a:solidFill>
            </a:endParaRPr>
          </a:p>
        </p:txBody>
      </p:sp>
      <p:sp>
        <p:nvSpPr>
          <p:cNvPr id="2" name="TextBox 1"/>
          <p:cNvSpPr txBox="1"/>
          <p:nvPr/>
        </p:nvSpPr>
        <p:spPr>
          <a:xfrm>
            <a:off x="1679510" y="1009960"/>
            <a:ext cx="8855918" cy="4401205"/>
          </a:xfrm>
          <a:prstGeom prst="rect">
            <a:avLst/>
          </a:prstGeom>
          <a:noFill/>
        </p:spPr>
        <p:txBody>
          <a:bodyPr wrap="square" rtlCol="0">
            <a:spAutoFit/>
          </a:bodyPr>
          <a:lstStyle/>
          <a:p>
            <a:pPr algn="ctr"/>
            <a:r>
              <a:rPr lang="en-US" sz="2800" dirty="0"/>
              <a:t>The Holy Trinity is the first Family that ever existed!</a:t>
            </a:r>
          </a:p>
          <a:p>
            <a:pPr algn="ctr"/>
            <a:endParaRPr lang="en-US" sz="2800" dirty="0"/>
          </a:p>
          <a:p>
            <a:pPr algn="ctr"/>
            <a:r>
              <a:rPr lang="en-US" sz="2800" dirty="0"/>
              <a:t>The Trinity – God the Father, God the Son and God the Holy Spirit- eternally loved each other and loved being Family so much that the One God decided, out of love, to multiply and grow His family.</a:t>
            </a:r>
          </a:p>
          <a:p>
            <a:pPr algn="ctr"/>
            <a:endParaRPr lang="en-US" sz="2800" dirty="0"/>
          </a:p>
          <a:p>
            <a:pPr algn="ctr"/>
            <a:r>
              <a:rPr lang="en-US" sz="2800" dirty="0"/>
              <a:t>So, God created us, human beings, in His own image and likeness, to love and be loved and to be His family!</a:t>
            </a:r>
          </a:p>
          <a:p>
            <a:pPr algn="ctr"/>
            <a:r>
              <a:rPr lang="en-US" sz="2800" dirty="0"/>
              <a:t>God knew His family would need a home.</a:t>
            </a:r>
            <a:endParaRPr lang="en-US" sz="4000" b="1" dirty="0">
              <a:solidFill>
                <a:schemeClr val="bg1"/>
              </a:solidFill>
            </a:endParaRPr>
          </a:p>
        </p:txBody>
      </p:sp>
    </p:spTree>
    <p:extLst>
      <p:ext uri="{BB962C8B-B14F-4D97-AF65-F5344CB8AC3E}">
        <p14:creationId xmlns:p14="http://schemas.microsoft.com/office/powerpoint/2010/main" val="3373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ugging a person in the clouds&#10;&#10;Description automatically generated">
            <a:extLst>
              <a:ext uri="{FF2B5EF4-FFF2-40B4-BE49-F238E27FC236}">
                <a16:creationId xmlns:a16="http://schemas.microsoft.com/office/drawing/2014/main" id="{DABF2C09-00E9-6900-2FC9-276E619E13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855419"/>
            <a:ext cx="12192001" cy="6002581"/>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772471" y="85978"/>
            <a:ext cx="4669996" cy="769441"/>
          </a:xfrm>
          <a:prstGeom prst="rect">
            <a:avLst/>
          </a:prstGeom>
          <a:noFill/>
        </p:spPr>
        <p:txBody>
          <a:bodyPr wrap="none" rtlCol="0">
            <a:spAutoFit/>
          </a:bodyPr>
          <a:lstStyle/>
          <a:p>
            <a:r>
              <a:rPr lang="en-US" sz="4400" dirty="0"/>
              <a:t> </a:t>
            </a:r>
            <a:r>
              <a:rPr lang="en-US" sz="4400" b="1" dirty="0">
                <a:solidFill>
                  <a:schemeClr val="bg1"/>
                </a:solidFill>
              </a:rPr>
              <a:t>THE HOLY TRINITY</a:t>
            </a:r>
            <a:endParaRPr lang="es-MX" sz="4400" b="1" dirty="0">
              <a:solidFill>
                <a:schemeClr val="bg1"/>
              </a:solidFill>
            </a:endParaRPr>
          </a:p>
        </p:txBody>
      </p:sp>
      <p:sp>
        <p:nvSpPr>
          <p:cNvPr id="2" name="TextBox 1"/>
          <p:cNvSpPr txBox="1"/>
          <p:nvPr/>
        </p:nvSpPr>
        <p:spPr>
          <a:xfrm>
            <a:off x="1668041" y="1560467"/>
            <a:ext cx="8855918" cy="2246769"/>
          </a:xfrm>
          <a:prstGeom prst="rect">
            <a:avLst/>
          </a:prstGeom>
          <a:noFill/>
        </p:spPr>
        <p:txBody>
          <a:bodyPr wrap="square" rtlCol="0">
            <a:spAutoFit/>
          </a:bodyPr>
          <a:lstStyle/>
          <a:p>
            <a:pPr algn="ctr"/>
            <a:r>
              <a:rPr lang="en-US" sz="2800" dirty="0"/>
              <a:t>Genesis 1:1 tells us, </a:t>
            </a:r>
            <a:r>
              <a:rPr lang="en-US" sz="2800" dirty="0">
                <a:solidFill>
                  <a:srgbClr val="C00000"/>
                </a:solidFill>
              </a:rPr>
              <a:t>“In the beginning, when God created the heavens and the earth...” </a:t>
            </a:r>
          </a:p>
          <a:p>
            <a:pPr algn="ctr"/>
            <a:endParaRPr lang="en-US" sz="2800" dirty="0">
              <a:solidFill>
                <a:srgbClr val="C00000"/>
              </a:solidFill>
            </a:endParaRPr>
          </a:p>
          <a:p>
            <a:pPr algn="ctr"/>
            <a:r>
              <a:rPr lang="en-US" sz="2800" dirty="0"/>
              <a:t>He created the heavens and the earth as a gift for us, the perfect home for us His family.</a:t>
            </a:r>
          </a:p>
        </p:txBody>
      </p:sp>
    </p:spTree>
    <p:extLst>
      <p:ext uri="{BB962C8B-B14F-4D97-AF65-F5344CB8AC3E}">
        <p14:creationId xmlns:p14="http://schemas.microsoft.com/office/powerpoint/2010/main" val="39344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19009</TotalTime>
  <Words>721</Words>
  <Application>Microsoft Office PowerPoint</Application>
  <PresentationFormat>Widescreen</PresentationFormat>
  <Paragraphs>74</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Antenna Black</vt:lpstr>
      <vt:lpstr>Antenna Medium</vt:lpstr>
      <vt:lpstr>Arial</vt:lpstr>
      <vt:lpstr>Calibri</vt:lpstr>
      <vt:lpstr>Calibri Light</vt:lpstr>
      <vt:lpstr>j.d.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113</cp:revision>
  <dcterms:created xsi:type="dcterms:W3CDTF">2021-11-19T16:04:10Z</dcterms:created>
  <dcterms:modified xsi:type="dcterms:W3CDTF">2024-07-09T12:44:13Z</dcterms:modified>
</cp:coreProperties>
</file>