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58" r:id="rId3"/>
    <p:sldId id="259" r:id="rId4"/>
    <p:sldId id="260" r:id="rId5"/>
    <p:sldId id="323" r:id="rId6"/>
    <p:sldId id="325" r:id="rId7"/>
    <p:sldId id="285" r:id="rId8"/>
    <p:sldId id="313" r:id="rId9"/>
    <p:sldId id="324" r:id="rId10"/>
    <p:sldId id="321" r:id="rId11"/>
    <p:sldId id="327" r:id="rId12"/>
    <p:sldId id="328" r:id="rId13"/>
    <p:sldId id="329" r:id="rId14"/>
    <p:sldId id="322" r:id="rId1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FF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7" autoAdjust="0"/>
    <p:restoredTop sz="94660"/>
  </p:normalViewPr>
  <p:slideViewPr>
    <p:cSldViewPr snapToGrid="0">
      <p:cViewPr varScale="1">
        <p:scale>
          <a:sx n="112" d="100"/>
          <a:sy n="112" d="100"/>
        </p:scale>
        <p:origin x="43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MX"/>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20/02/2025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4017838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20/02/2025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79260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s-MX"/>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20/02/2025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09270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20/02/2025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35795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MX"/>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8ECF60-19F8-4C88-A195-93F06459BF74}" type="datetimeFigureOut">
              <a:rPr lang="es-MX" smtClean="0"/>
              <a:t>20/02/2025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47257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Date Placeholder 4"/>
          <p:cNvSpPr>
            <a:spLocks noGrp="1"/>
          </p:cNvSpPr>
          <p:nvPr>
            <p:ph type="dt" sz="half" idx="10"/>
          </p:nvPr>
        </p:nvSpPr>
        <p:spPr/>
        <p:txBody>
          <a:bodyPr/>
          <a:lstStyle/>
          <a:p>
            <a:fld id="{F98ECF60-19F8-4C88-A195-93F06459BF74}" type="datetimeFigureOut">
              <a:rPr lang="es-MX" smtClean="0"/>
              <a:t>20/02/2025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342968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s-MX"/>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7" name="Date Placeholder 6"/>
          <p:cNvSpPr>
            <a:spLocks noGrp="1"/>
          </p:cNvSpPr>
          <p:nvPr>
            <p:ph type="dt" sz="half" idx="10"/>
          </p:nvPr>
        </p:nvSpPr>
        <p:spPr/>
        <p:txBody>
          <a:bodyPr/>
          <a:lstStyle/>
          <a:p>
            <a:fld id="{F98ECF60-19F8-4C88-A195-93F06459BF74}" type="datetimeFigureOut">
              <a:rPr lang="es-MX" smtClean="0"/>
              <a:t>20/02/2025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03640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Date Placeholder 2"/>
          <p:cNvSpPr>
            <a:spLocks noGrp="1"/>
          </p:cNvSpPr>
          <p:nvPr>
            <p:ph type="dt" sz="half" idx="10"/>
          </p:nvPr>
        </p:nvSpPr>
        <p:spPr/>
        <p:txBody>
          <a:bodyPr/>
          <a:lstStyle/>
          <a:p>
            <a:fld id="{F98ECF60-19F8-4C88-A195-93F06459BF74}" type="datetimeFigureOut">
              <a:rPr lang="es-MX" smtClean="0"/>
              <a:t>20/02/2025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60484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ECF60-19F8-4C88-A195-93F06459BF74}" type="datetimeFigureOut">
              <a:rPr lang="es-MX" smtClean="0"/>
              <a:t>20/02/2025</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42393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20/02/2025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74378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20/02/2025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577016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MX"/>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ECF60-19F8-4C88-A195-93F06459BF74}" type="datetimeFigureOut">
              <a:rPr lang="es-MX" smtClean="0"/>
              <a:t>20/02/2025</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8947A-2726-4768-8CC2-C638D98E3F45}" type="slidenum">
              <a:rPr lang="es-MX" smtClean="0"/>
              <a:t>‹#›</a:t>
            </a:fld>
            <a:endParaRPr lang="es-MX"/>
          </a:p>
        </p:txBody>
      </p:sp>
    </p:spTree>
    <p:extLst>
      <p:ext uri="{BB962C8B-B14F-4D97-AF65-F5344CB8AC3E}">
        <p14:creationId xmlns:p14="http://schemas.microsoft.com/office/powerpoint/2010/main" val="1525672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pixabay.com/en/prayer-bible-christian-folded-hands-1308663/"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XCljcyKW8CY?si=IgptgC5K3MFEjz2-" TargetMode="External"/><Relationship Id="rId2" Type="http://schemas.openxmlformats.org/officeDocument/2006/relationships/slideLayout" Target="../slideLayouts/slideLayout7.xml"/><Relationship Id="rId1" Type="http://schemas.openxmlformats.org/officeDocument/2006/relationships/video" Target="https://www.youtube.com/embed/XCljcyKW8CY?feature=oembed" TargetMode="Externa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https://www.youtube.com/embed/o5OnF3sg0cY?feature=oembed" TargetMode="External"/><Relationship Id="rId4" Type="http://schemas.openxmlformats.org/officeDocument/2006/relationships/hyperlink" Target="https://youtu.be/o5OnF3sg0cY?si=mRaw6dupxooscKR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ainting of a person&#10;&#10;AI-generated content may be incorrect.">
            <a:extLst>
              <a:ext uri="{FF2B5EF4-FFF2-40B4-BE49-F238E27FC236}">
                <a16:creationId xmlns:a16="http://schemas.microsoft.com/office/drawing/2014/main" id="{A910EE70-FE8C-B080-E011-885B921ADE10}"/>
              </a:ext>
            </a:extLst>
          </p:cNvPr>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Subtitle 1"/>
          <p:cNvSpPr>
            <a:spLocks noGrp="1"/>
          </p:cNvSpPr>
          <p:nvPr>
            <p:ph type="subTitle" idx="1"/>
          </p:nvPr>
        </p:nvSpPr>
        <p:spPr>
          <a:xfrm>
            <a:off x="443882" y="5118931"/>
            <a:ext cx="11290917" cy="1739069"/>
          </a:xfrm>
          <a:solidFill>
            <a:schemeClr val="bg1">
              <a:lumMod val="65000"/>
              <a:alpha val="78000"/>
            </a:schemeClr>
          </a:solidFill>
          <a:ln w="19050">
            <a:solidFill>
              <a:schemeClr val="tx1"/>
            </a:solidFill>
          </a:ln>
        </p:spPr>
        <p:txBody>
          <a:bodyPr>
            <a:noAutofit/>
          </a:bodyPr>
          <a:lstStyle/>
          <a:p>
            <a:pPr marL="0" marR="0" algn="ctr">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CALLED TO LOVE: THE ADVENTURE OF LIFE IN CHRIST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TOPIC: New Law Fulfills the Old Law                                                                               Incarnation, God Becomes Man</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  Beatitudes as the Way of Christ</a:t>
            </a:r>
          </a:p>
          <a:p>
            <a:pPr marL="0" marR="0" algn="ctr">
              <a:lnSpc>
                <a:spcPct val="107000"/>
              </a:lnSpc>
              <a:spcBef>
                <a:spcPts val="0"/>
              </a:spcBef>
              <a:spcAft>
                <a:spcPts val="80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descr="A black and white sign with white text&#10;&#10;Description automatically generated">
            <a:extLst>
              <a:ext uri="{FF2B5EF4-FFF2-40B4-BE49-F238E27FC236}">
                <a16:creationId xmlns:a16="http://schemas.microsoft.com/office/drawing/2014/main" id="{96B59038-F0AF-B3FC-D65B-2ECE9A0D0A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27221" y="-527256"/>
            <a:ext cx="9500755" cy="3569895"/>
          </a:xfrm>
          <a:prstGeom prst="rect">
            <a:avLst/>
          </a:prstGeom>
        </p:spPr>
      </p:pic>
    </p:spTree>
    <p:extLst>
      <p:ext uri="{BB962C8B-B14F-4D97-AF65-F5344CB8AC3E}">
        <p14:creationId xmlns:p14="http://schemas.microsoft.com/office/powerpoint/2010/main" val="1696312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C448FA1-A8F5-B5F3-F9BB-182E4BFFD1FB}"/>
            </a:ext>
          </a:extLst>
        </p:cNvPr>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people standing in front of a large crowd&#10;&#10;AI-generated content may be incorrect.">
            <a:extLst>
              <a:ext uri="{FF2B5EF4-FFF2-40B4-BE49-F238E27FC236}">
                <a16:creationId xmlns:a16="http://schemas.microsoft.com/office/drawing/2014/main" id="{CD73FF5A-0031-9737-B340-2769A9B03E2D}"/>
              </a:ext>
            </a:extLst>
          </p:cNvPr>
          <p:cNvPicPr>
            <a:picLocks noChangeAspect="1"/>
          </p:cNvPicPr>
          <p:nvPr/>
        </p:nvPicPr>
        <p:blipFill>
          <a:blip r:embed="rId2"/>
          <a:srcRect t="20495"/>
          <a:stretch/>
        </p:blipFill>
        <p:spPr>
          <a:xfrm>
            <a:off x="-3047" y="10"/>
            <a:ext cx="12191999" cy="6857990"/>
          </a:xfrm>
          <a:prstGeom prst="rect">
            <a:avLst/>
          </a:prstGeom>
        </p:spPr>
      </p:pic>
      <p:sp>
        <p:nvSpPr>
          <p:cNvPr id="43" name="Rectangle 4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9371463-0DAD-F6D8-054E-C340C707E897}"/>
              </a:ext>
            </a:extLst>
          </p:cNvPr>
          <p:cNvSpPr txBox="1"/>
          <p:nvPr/>
        </p:nvSpPr>
        <p:spPr>
          <a:xfrm>
            <a:off x="1097280" y="325550"/>
            <a:ext cx="10058400" cy="1162702"/>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p>
            <a:pPr marL="0" marR="0" algn="ctr">
              <a:lnSpc>
                <a:spcPct val="90000"/>
              </a:lnSpc>
              <a:spcBef>
                <a:spcPct val="0"/>
              </a:spcBef>
              <a:spcAft>
                <a:spcPts val="800"/>
              </a:spcAft>
            </a:pPr>
            <a:r>
              <a:rPr lang="en-US" sz="7200" dirty="0">
                <a:solidFill>
                  <a:srgbClr val="FFFFFF"/>
                </a:solidFill>
                <a:effectLst/>
                <a:latin typeface="+mj-lt"/>
                <a:ea typeface="+mj-ea"/>
                <a:cs typeface="+mj-cs"/>
              </a:rPr>
              <a:t>Matthew 5:1-12 </a:t>
            </a:r>
          </a:p>
        </p:txBody>
      </p:sp>
    </p:spTree>
    <p:extLst>
      <p:ext uri="{BB962C8B-B14F-4D97-AF65-F5344CB8AC3E}">
        <p14:creationId xmlns:p14="http://schemas.microsoft.com/office/powerpoint/2010/main" val="1389080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157314-0950-BC4A-61EF-587342218EAE}"/>
            </a:ext>
          </a:extLst>
        </p:cNvPr>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B18D7252-FEF0-3FF1-037E-EDBDA146F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people standing in front of a large crowd&#10;&#10;AI-generated content may be incorrect.">
            <a:extLst>
              <a:ext uri="{FF2B5EF4-FFF2-40B4-BE49-F238E27FC236}">
                <a16:creationId xmlns:a16="http://schemas.microsoft.com/office/drawing/2014/main" id="{2E7AAFCD-E91E-24F7-242F-6563EEB1ABA8}"/>
              </a:ext>
            </a:extLst>
          </p:cNvPr>
          <p:cNvPicPr>
            <a:picLocks noChangeAspect="1"/>
          </p:cNvPicPr>
          <p:nvPr/>
        </p:nvPicPr>
        <p:blipFill>
          <a:blip r:embed="rId2"/>
          <a:srcRect t="20495"/>
          <a:stretch/>
        </p:blipFill>
        <p:spPr>
          <a:xfrm>
            <a:off x="-3047" y="10"/>
            <a:ext cx="12191999" cy="6857990"/>
          </a:xfrm>
          <a:prstGeom prst="rect">
            <a:avLst/>
          </a:prstGeom>
        </p:spPr>
      </p:pic>
      <p:sp>
        <p:nvSpPr>
          <p:cNvPr id="43" name="Rectangle 42">
            <a:extLst>
              <a:ext uri="{FF2B5EF4-FFF2-40B4-BE49-F238E27FC236}">
                <a16:creationId xmlns:a16="http://schemas.microsoft.com/office/drawing/2014/main" id="{750949DF-6476-A3FF-52FB-D218775AC9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B15E038-C65F-DB36-3122-6A8957C1F9ED}"/>
              </a:ext>
            </a:extLst>
          </p:cNvPr>
          <p:cNvSpPr txBox="1"/>
          <p:nvPr/>
        </p:nvSpPr>
        <p:spPr>
          <a:xfrm>
            <a:off x="1361431" y="696674"/>
            <a:ext cx="9463042" cy="6085384"/>
          </a:xfrm>
          <a:prstGeom prst="rect">
            <a:avLst/>
          </a:prstGeom>
          <a:noFill/>
        </p:spPr>
        <p:txBody>
          <a:bodyPr wrap="square" rtlCol="0">
            <a:spAutoFit/>
          </a:bodyPr>
          <a:lstStyle/>
          <a:p>
            <a:pPr marL="0" marR="0" algn="ctr">
              <a:lnSpc>
                <a:spcPct val="107000"/>
              </a:lnSpc>
              <a:spcAft>
                <a:spcPts val="800"/>
              </a:spcAft>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 the Old Testament, each covenant that the Israelites made with God came with a promise.                                                      For example, see </a:t>
            </a:r>
            <a:r>
              <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Genesis 12:1-3</a:t>
            </a: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when God made the covenant with Abraham. </a:t>
            </a:r>
          </a:p>
          <a:p>
            <a:pPr marL="0" marR="0" algn="ctr">
              <a:lnSpc>
                <a:spcPct val="107000"/>
              </a:lnSpc>
              <a:spcAft>
                <a:spcPts val="800"/>
              </a:spcAft>
            </a:pP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God said that if Abraham kept the covenant, God would fulfill His promise and give Abraham many descendants, land, and they would become a blessing to the whole world! </a:t>
            </a:r>
          </a:p>
          <a:p>
            <a:pPr marL="0" marR="0" algn="ctr">
              <a:lnSpc>
                <a:spcPct val="107000"/>
              </a:lnSpc>
              <a:spcAft>
                <a:spcPts val="800"/>
              </a:spcAft>
            </a:pP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pPr>
            <a:r>
              <a:rPr lang="en-US" sz="3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For each Beatitude or blessing,                                                             </a:t>
            </a:r>
            <a:r>
              <a:rPr lang="en-US" sz="3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Jesus also makes a promise!</a:t>
            </a:r>
          </a:p>
          <a:p>
            <a:endParaRPr lang="en-US" dirty="0"/>
          </a:p>
        </p:txBody>
      </p:sp>
    </p:spTree>
    <p:extLst>
      <p:ext uri="{BB962C8B-B14F-4D97-AF65-F5344CB8AC3E}">
        <p14:creationId xmlns:p14="http://schemas.microsoft.com/office/powerpoint/2010/main" val="2017656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68447-8AF4-4D76-59BC-CB72A6ECB9CF}"/>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E2F93B6-33A4-D0F2-9F30-F06525FC704F}"/>
              </a:ext>
            </a:extLst>
          </p:cNvPr>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a:extLst>
              <a:ext uri="{FF2B5EF4-FFF2-40B4-BE49-F238E27FC236}">
                <a16:creationId xmlns:a16="http://schemas.microsoft.com/office/drawing/2014/main" id="{3082C0E1-4E5D-5092-8B35-715D5DA26001}"/>
              </a:ext>
            </a:extLst>
          </p:cNvPr>
          <p:cNvSpPr txBox="1"/>
          <p:nvPr/>
        </p:nvSpPr>
        <p:spPr>
          <a:xfrm>
            <a:off x="2550454" y="185319"/>
            <a:ext cx="7091108" cy="646331"/>
          </a:xfrm>
          <a:prstGeom prst="rect">
            <a:avLst/>
          </a:prstGeom>
          <a:noFill/>
        </p:spPr>
        <p:txBody>
          <a:bodyPr wrap="none" rtlCol="0">
            <a:spAutoFit/>
          </a:bodyPr>
          <a:lstStyle/>
          <a:p>
            <a:pPr algn="ctr"/>
            <a:r>
              <a:rPr lang="en-US" sz="3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FAMILY CONVERSATION &amp; ACTIVITY</a:t>
            </a:r>
            <a:endParaRPr lang="es-MX" sz="5400" b="1" dirty="0">
              <a:solidFill>
                <a:srgbClr val="FF0000"/>
              </a:solidFill>
            </a:endParaRPr>
          </a:p>
        </p:txBody>
      </p:sp>
      <p:pic>
        <p:nvPicPr>
          <p:cNvPr id="7" name="Picture 6" descr="A close-up of a paper&#10;&#10;AI-generated content may be incorrect.">
            <a:extLst>
              <a:ext uri="{FF2B5EF4-FFF2-40B4-BE49-F238E27FC236}">
                <a16:creationId xmlns:a16="http://schemas.microsoft.com/office/drawing/2014/main" id="{E5DE9079-AAD1-7C0F-E763-ABCBFEE6142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54833" y="1263843"/>
            <a:ext cx="4082333" cy="5283406"/>
          </a:xfrm>
          <a:prstGeom prst="rect">
            <a:avLst/>
          </a:prstGeom>
        </p:spPr>
      </p:pic>
    </p:spTree>
    <p:extLst>
      <p:ext uri="{BB962C8B-B14F-4D97-AF65-F5344CB8AC3E}">
        <p14:creationId xmlns:p14="http://schemas.microsoft.com/office/powerpoint/2010/main" val="130604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77938-5123-946A-F7D4-25F19E364F3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E621A4F-380A-716F-3785-A08903670DF5}"/>
              </a:ext>
            </a:extLst>
          </p:cNvPr>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a:extLst>
              <a:ext uri="{FF2B5EF4-FFF2-40B4-BE49-F238E27FC236}">
                <a16:creationId xmlns:a16="http://schemas.microsoft.com/office/drawing/2014/main" id="{04B21571-234D-2170-B803-4ABBD0D9E70B}"/>
              </a:ext>
            </a:extLst>
          </p:cNvPr>
          <p:cNvSpPr txBox="1"/>
          <p:nvPr/>
        </p:nvSpPr>
        <p:spPr>
          <a:xfrm>
            <a:off x="4177821" y="185319"/>
            <a:ext cx="3836371" cy="646331"/>
          </a:xfrm>
          <a:prstGeom prst="rect">
            <a:avLst/>
          </a:prstGeom>
          <a:noFill/>
        </p:spPr>
        <p:txBody>
          <a:bodyPr wrap="none" rtlCol="0">
            <a:spAutoFit/>
          </a:bodyPr>
          <a:lstStyle/>
          <a:p>
            <a:pPr algn="ctr"/>
            <a:r>
              <a:rPr lang="en-US" sz="3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MISSION ACTIVITY</a:t>
            </a:r>
            <a:endParaRPr lang="es-MX" sz="5400" b="1" dirty="0">
              <a:solidFill>
                <a:srgbClr val="FF0000"/>
              </a:solidFill>
            </a:endParaRPr>
          </a:p>
        </p:txBody>
      </p:sp>
      <p:sp>
        <p:nvSpPr>
          <p:cNvPr id="8" name="TextBox 7">
            <a:extLst>
              <a:ext uri="{FF2B5EF4-FFF2-40B4-BE49-F238E27FC236}">
                <a16:creationId xmlns:a16="http://schemas.microsoft.com/office/drawing/2014/main" id="{0331BEDC-9B88-7406-73C0-7024883CAA7C}"/>
              </a:ext>
            </a:extLst>
          </p:cNvPr>
          <p:cNvSpPr txBox="1"/>
          <p:nvPr/>
        </p:nvSpPr>
        <p:spPr>
          <a:xfrm>
            <a:off x="770965" y="1263843"/>
            <a:ext cx="11011732" cy="3294107"/>
          </a:xfrm>
          <a:prstGeom prst="rect">
            <a:avLst/>
          </a:prstGeom>
          <a:noFill/>
        </p:spPr>
        <p:txBody>
          <a:bodyPr wrap="square" rtlCol="0">
            <a:spAutoFit/>
          </a:bodyPr>
          <a:lstStyle/>
          <a:p>
            <a:pPr marL="0" marR="0" algn="ctr">
              <a:lnSpc>
                <a:spcPct val="107000"/>
              </a:lnSpc>
              <a:spcAft>
                <a:spcPts val="8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Your Family At-Home Mission is to:</a:t>
            </a:r>
          </a:p>
          <a:p>
            <a:pPr marL="1257300" lvl="2" indent="-342900">
              <a:lnSpc>
                <a:spcPct val="107000"/>
              </a:lnSpc>
              <a:buFont typeface="+mj-lt"/>
              <a:buAutoNum type="romanLcPeriod"/>
            </a:pPr>
            <a:r>
              <a:rPr lang="en-US" dirty="0">
                <a:effectLst/>
                <a:latin typeface="Calibri" panose="020F0502020204030204" pitchFamily="34" charset="0"/>
                <a:ea typeface="Calibri" panose="020F0502020204030204" pitchFamily="34" charset="0"/>
                <a:cs typeface="Times New Roman" panose="02020603050405020304" pitchFamily="18" charset="0"/>
              </a:rPr>
              <a:t>Watch the videos about the Incarnation and the Sermon on the Mount.</a:t>
            </a:r>
          </a:p>
          <a:p>
            <a:pPr marL="1257300" lvl="2" indent="-342900">
              <a:lnSpc>
                <a:spcPct val="107000"/>
              </a:lnSpc>
              <a:buFont typeface="+mj-lt"/>
              <a:buAutoNum type="romanLcPeriod"/>
            </a:pPr>
            <a:r>
              <a:rPr lang="en-US" dirty="0">
                <a:effectLst/>
                <a:latin typeface="Calibri" panose="020F0502020204030204" pitchFamily="34" charset="0"/>
                <a:ea typeface="Calibri" panose="020F0502020204030204" pitchFamily="34" charset="0"/>
                <a:cs typeface="Times New Roman" panose="02020603050405020304" pitchFamily="18" charset="0"/>
              </a:rPr>
              <a:t>As a family decide how you will live the Lenten Season together. </a:t>
            </a:r>
            <a:r>
              <a:rPr lang="en-US" dirty="0">
                <a:latin typeface="Calibri" panose="020F0502020204030204" pitchFamily="34" charset="0"/>
                <a:ea typeface="Calibri" panose="020F0502020204030204" pitchFamily="34" charset="0"/>
                <a:cs typeface="Times New Roman" panose="02020603050405020304" pitchFamily="18" charset="0"/>
              </a:rPr>
              <a:t>Be prepared to share your plan at the Week 3 gathering. </a:t>
            </a:r>
          </a:p>
          <a:p>
            <a:pPr marL="1257300" lvl="2" indent="-342900">
              <a:lnSpc>
                <a:spcPct val="107000"/>
              </a:lnSpc>
              <a:buFont typeface="+mj-lt"/>
              <a:buAutoNum type="romanLcPeriod"/>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algn="ct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Consider the three Lenten Pillars of Prayer, Fasting and Almsgiving as you                                                          ask God how He wants your family to prepare your hearts for Jesus.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                                    	</a:t>
            </a:r>
          </a:p>
          <a:p>
            <a:pPr marL="685800" marR="0">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iii. </a:t>
            </a:r>
            <a:r>
              <a:rPr lang="en-US" sz="1800" dirty="0">
                <a:effectLst/>
                <a:latin typeface="Calibri" panose="020F0502020204030204" pitchFamily="34" charset="0"/>
                <a:ea typeface="Calibri" panose="020F0502020204030204" pitchFamily="34" charset="0"/>
                <a:cs typeface="Times New Roman" panose="02020603050405020304" pitchFamily="18" charset="0"/>
              </a:rPr>
              <a:t>Gather as a family around your home altar and pray a Divine Mercy Chaplet, or                                                                   	      Watch and pray with Divine Mercy Chaplet by The Catholic Crusade.</a:t>
            </a:r>
          </a:p>
        </p:txBody>
      </p:sp>
      <p:pic>
        <p:nvPicPr>
          <p:cNvPr id="3" name="Picture 2" descr="A logo of fish and hands&#10;&#10;AI-generated content may be incorrect.">
            <a:extLst>
              <a:ext uri="{FF2B5EF4-FFF2-40B4-BE49-F238E27FC236}">
                <a16:creationId xmlns:a16="http://schemas.microsoft.com/office/drawing/2014/main" id="{7CF9331A-9010-614A-5F6F-3F3439F8F0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77821" y="4550812"/>
            <a:ext cx="4288881" cy="2307188"/>
          </a:xfrm>
          <a:prstGeom prst="rect">
            <a:avLst/>
          </a:prstGeom>
        </p:spPr>
      </p:pic>
    </p:spTree>
    <p:extLst>
      <p:ext uri="{BB962C8B-B14F-4D97-AF65-F5344CB8AC3E}">
        <p14:creationId xmlns:p14="http://schemas.microsoft.com/office/powerpoint/2010/main" val="55394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7C06C97-1899-FBC1-04AB-4D29BA9FBB08}"/>
              </a:ext>
            </a:extLst>
          </p:cNvPr>
          <p:cNvSpPr txBox="1"/>
          <p:nvPr/>
        </p:nvSpPr>
        <p:spPr>
          <a:xfrm>
            <a:off x="247514" y="1052304"/>
            <a:ext cx="5734187" cy="5771718"/>
          </a:xfrm>
          <a:prstGeom prst="rect">
            <a:avLst/>
          </a:prstGeom>
        </p:spPr>
        <p:txBody>
          <a:bodyPr vert="horz" lIns="91440" tIns="45720" rIns="91440" bIns="45720" rtlCol="0">
            <a:normAutofit lnSpcReduction="10000"/>
          </a:bodyPr>
          <a:lstStyle/>
          <a:p>
            <a:pPr marL="0" marR="0">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Lord Jesus, </a:t>
            </a:r>
          </a:p>
          <a:p>
            <a:pPr marL="0" marR="0">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Help our families to always remember that our true happiness comes from following Your path of righteousness, for You are the Way, the Truth and the Life. </a:t>
            </a:r>
          </a:p>
          <a:p>
            <a:pPr marL="0" marR="0">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Lord, teach us to be humble in all our ways, to put others before ourselves, and to recognize that true greatness lies in serving others with a loving heart. </a:t>
            </a:r>
          </a:p>
          <a:p>
            <a:pPr marL="0" marR="0">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Open our eyes to see the love that You have for each of us. </a:t>
            </a:r>
          </a:p>
          <a:p>
            <a:pPr marL="0" marR="0">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Give us the courage to let that love transform us to live in Truth. </a:t>
            </a:r>
          </a:p>
          <a:p>
            <a:pPr marL="0" marR="0">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 we do our best to walk the way You have laid out for us, help us when we struggle to love those around us. Help us to keep our eyes on You and the eternal life You promise to those who seek You.</a:t>
            </a:r>
          </a:p>
          <a:p>
            <a:pPr marL="0" marR="0">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May we encounter the truth and life that service brings as we serve and let ourselves be served and loved. </a:t>
            </a:r>
          </a:p>
          <a:p>
            <a:pPr marL="0" marR="0">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Jesus’ name, Amen. </a:t>
            </a:r>
          </a:p>
          <a:p>
            <a:pPr marL="0" marR="0">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Adapted from www.catholic.org and www.commongrace.org</a:t>
            </a:r>
          </a:p>
          <a:p>
            <a:pPr indent="-228600">
              <a:lnSpc>
                <a:spcPct val="90000"/>
              </a:lnSpc>
              <a:buFont typeface="Arial" panose="020B0604020202020204" pitchFamily="34" charset="0"/>
              <a:buChar char="•"/>
            </a:pPr>
            <a:endParaRPr lang="en-US" sz="1600" dirty="0"/>
          </a:p>
        </p:txBody>
      </p:sp>
      <p:pic>
        <p:nvPicPr>
          <p:cNvPr id="5" name="Picture 4">
            <a:extLst>
              <a:ext uri="{FF2B5EF4-FFF2-40B4-BE49-F238E27FC236}">
                <a16:creationId xmlns:a16="http://schemas.microsoft.com/office/drawing/2014/main" id="{3FC7EF6A-3084-92C0-AA17-8E989445AF3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6" name="TextBox 5">
            <a:extLst>
              <a:ext uri="{FF2B5EF4-FFF2-40B4-BE49-F238E27FC236}">
                <a16:creationId xmlns:a16="http://schemas.microsoft.com/office/drawing/2014/main" id="{AA6C771F-C8BD-F38F-4DB8-94C4C7DBE29B}"/>
              </a:ext>
            </a:extLst>
          </p:cNvPr>
          <p:cNvSpPr txBox="1"/>
          <p:nvPr/>
        </p:nvSpPr>
        <p:spPr>
          <a:xfrm>
            <a:off x="247514" y="230909"/>
            <a:ext cx="5734187" cy="923330"/>
          </a:xfrm>
          <a:prstGeom prst="rect">
            <a:avLst/>
          </a:prstGeom>
          <a:noFill/>
        </p:spPr>
        <p:txBody>
          <a:bodyPr wrap="square" rtlCol="0">
            <a:spAutoFit/>
          </a:bodyPr>
          <a:lstStyle/>
          <a:p>
            <a:r>
              <a:rPr lang="en-US" sz="5400" b="1" dirty="0">
                <a:solidFill>
                  <a:schemeClr val="tx2"/>
                </a:solidFill>
              </a:rPr>
              <a:t>Closing Prayer</a:t>
            </a:r>
          </a:p>
        </p:txBody>
      </p:sp>
    </p:spTree>
    <p:extLst>
      <p:ext uri="{BB962C8B-B14F-4D97-AF65-F5344CB8AC3E}">
        <p14:creationId xmlns:p14="http://schemas.microsoft.com/office/powerpoint/2010/main" val="2270205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praying with their hands folded over a bible&#10;&#10;Description automatically generated">
            <a:extLst>
              <a:ext uri="{FF2B5EF4-FFF2-40B4-BE49-F238E27FC236}">
                <a16:creationId xmlns:a16="http://schemas.microsoft.com/office/drawing/2014/main" id="{8F0C122B-5567-9CAC-3393-EBAF773A21FC}"/>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3523488" y="10"/>
            <a:ext cx="8668512" cy="6857990"/>
          </a:xfrm>
          <a:prstGeom prst="rect">
            <a:avLst/>
          </a:prstGeom>
        </p:spPr>
      </p:pic>
      <p:sp>
        <p:nvSpPr>
          <p:cNvPr id="31" name="Rectangle 3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359664" y="753959"/>
            <a:ext cx="3438144" cy="11247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400" b="1" cap="all" baseline="30000" dirty="0"/>
              <a:t>Opening Prayer</a:t>
            </a:r>
            <a:endParaRPr lang="en-US" sz="5400" cap="all" baseline="30000" dirty="0"/>
          </a:p>
        </p:txBody>
      </p:sp>
      <p:sp>
        <p:nvSpPr>
          <p:cNvPr id="33" name="Rectangle 3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5" name="Rectangle 3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371093" y="2718053"/>
            <a:ext cx="6518079" cy="3963301"/>
          </a:xfrm>
          <a:prstGeom prst="rect">
            <a:avLst/>
          </a:prstGeom>
        </p:spPr>
        <p:txBody>
          <a:bodyPr vert="horz" lIns="91440" tIns="45720" rIns="91440" bIns="45720" rtlCol="0" anchor="t">
            <a:normAutofit/>
          </a:bodyPr>
          <a:lstStyle/>
          <a:p>
            <a:pPr>
              <a:lnSpc>
                <a:spcPct val="90000"/>
              </a:lnSpc>
              <a:spcAft>
                <a:spcPts val="600"/>
              </a:spcAft>
            </a:pPr>
            <a:r>
              <a:rPr lang="en-US" sz="2400" dirty="0"/>
              <a:t>Lord Jesus Christ, we entrust our family to You and ask for Your blessing and protection. </a:t>
            </a:r>
          </a:p>
          <a:p>
            <a:pPr>
              <a:lnSpc>
                <a:spcPct val="90000"/>
              </a:lnSpc>
              <a:spcAft>
                <a:spcPts val="600"/>
              </a:spcAft>
            </a:pPr>
            <a:r>
              <a:rPr lang="en-US" sz="2400" dirty="0"/>
              <a:t>We love You Lord Jesus with all our hearts, and we ask that You help our family to become more like the Holy Family.</a:t>
            </a:r>
          </a:p>
          <a:p>
            <a:pPr>
              <a:lnSpc>
                <a:spcPct val="90000"/>
              </a:lnSpc>
              <a:spcAft>
                <a:spcPts val="600"/>
              </a:spcAft>
            </a:pPr>
            <a:r>
              <a:rPr lang="en-US" sz="2400" dirty="0"/>
              <a:t>Help us to be kind, loving, and patient with one another.</a:t>
            </a:r>
          </a:p>
          <a:p>
            <a:pPr>
              <a:lnSpc>
                <a:spcPct val="90000"/>
              </a:lnSpc>
              <a:spcAft>
                <a:spcPts val="600"/>
              </a:spcAft>
            </a:pPr>
            <a:r>
              <a:rPr lang="en-US" sz="2400" dirty="0"/>
              <a:t>Give us all the grace we need to become saints and Your faithful disciples. </a:t>
            </a:r>
          </a:p>
          <a:p>
            <a:pPr>
              <a:lnSpc>
                <a:spcPct val="90000"/>
              </a:lnSpc>
              <a:spcAft>
                <a:spcPts val="600"/>
              </a:spcAft>
            </a:pPr>
            <a:r>
              <a:rPr lang="en-US" sz="2400" dirty="0"/>
              <a:t>Amen.</a:t>
            </a:r>
          </a:p>
        </p:txBody>
      </p:sp>
    </p:spTree>
    <p:extLst>
      <p:ext uri="{BB962C8B-B14F-4D97-AF65-F5344CB8AC3E}">
        <p14:creationId xmlns:p14="http://schemas.microsoft.com/office/powerpoint/2010/main" val="4255992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txBox="1">
            <a:spLocks/>
          </p:cNvSpPr>
          <p:nvPr/>
        </p:nvSpPr>
        <p:spPr>
          <a:xfrm>
            <a:off x="3120544" y="146245"/>
            <a:ext cx="5950912" cy="1498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cap="all" baseline="30000" dirty="0">
                <a:solidFill>
                  <a:schemeClr val="bg1"/>
                </a:solidFill>
                <a:latin typeface="Antenna Black" panose="02000505000000020004" pitchFamily="2" charset="0"/>
              </a:rPr>
              <a:t>Ice Breaker</a:t>
            </a:r>
          </a:p>
        </p:txBody>
      </p:sp>
      <p:sp>
        <p:nvSpPr>
          <p:cNvPr id="7" name="TextBox 6"/>
          <p:cNvSpPr txBox="1"/>
          <p:nvPr/>
        </p:nvSpPr>
        <p:spPr>
          <a:xfrm>
            <a:off x="3059978" y="915049"/>
            <a:ext cx="6072043" cy="1200329"/>
          </a:xfrm>
          <a:prstGeom prst="rect">
            <a:avLst/>
          </a:prstGeom>
          <a:noFill/>
        </p:spPr>
        <p:txBody>
          <a:bodyPr wrap="square" rtlCol="0">
            <a:spAutoFit/>
          </a:bodyPr>
          <a:lstStyle/>
          <a:p>
            <a:pPr algn="ctr"/>
            <a:endParaRPr lang="en-US" sz="4000" dirty="0"/>
          </a:p>
          <a:p>
            <a:pPr algn="ctr"/>
            <a:r>
              <a:rPr lang="en-US" sz="3200" b="1" dirty="0">
                <a:effectLst/>
                <a:latin typeface="Calibri" panose="020F0502020204030204" pitchFamily="34" charset="0"/>
                <a:ea typeface="Calibri" panose="020F0502020204030204" pitchFamily="34" charset="0"/>
                <a:cs typeface="Times New Roman" panose="02020603050405020304" pitchFamily="18" charset="0"/>
              </a:rPr>
              <a:t>Ten Commandments Charades</a:t>
            </a:r>
            <a:endParaRPr lang="en-US" sz="13800" b="1" dirty="0">
              <a:solidFill>
                <a:srgbClr val="FF0000"/>
              </a:solidFill>
            </a:endParaRPr>
          </a:p>
        </p:txBody>
      </p:sp>
      <p:sp>
        <p:nvSpPr>
          <p:cNvPr id="2" name="TextBox 1">
            <a:extLst>
              <a:ext uri="{FF2B5EF4-FFF2-40B4-BE49-F238E27FC236}">
                <a16:creationId xmlns:a16="http://schemas.microsoft.com/office/drawing/2014/main" id="{23320AC3-5C4F-D793-96A7-7C1B24CB2649}"/>
              </a:ext>
            </a:extLst>
          </p:cNvPr>
          <p:cNvSpPr txBox="1"/>
          <p:nvPr/>
        </p:nvSpPr>
        <p:spPr>
          <a:xfrm>
            <a:off x="269476" y="2073460"/>
            <a:ext cx="4071787" cy="3401637"/>
          </a:xfrm>
          <a:prstGeom prst="rect">
            <a:avLst/>
          </a:prstGeom>
          <a:noFill/>
        </p:spPr>
        <p:txBody>
          <a:bodyPr wrap="square" rtlCol="0">
            <a:spAutoFit/>
          </a:bodyPr>
          <a:lstStyle/>
          <a:p>
            <a:pPr marL="0" marR="0">
              <a:lnSpc>
                <a:spcPct val="107000"/>
              </a:lnSpc>
              <a:spcAft>
                <a:spcPts val="80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Family members take turns drawing out a piece of paper and silently acting out what’s written on it, while the rest of the group tries to guess!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F63FFBF7-0A46-B334-30F8-36317A8ACED9}"/>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4003401" y="1722967"/>
            <a:ext cx="8188599" cy="5262225"/>
          </a:xfrm>
          <a:prstGeom prst="rect">
            <a:avLst/>
          </a:prstGeom>
        </p:spPr>
      </p:pic>
    </p:spTree>
    <p:extLst>
      <p:ext uri="{BB962C8B-B14F-4D97-AF65-F5344CB8AC3E}">
        <p14:creationId xmlns:p14="http://schemas.microsoft.com/office/powerpoint/2010/main" val="2230588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7926AA0-C0EE-5D61-30AE-5A7E8F1FD84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10"/>
            <a:ext cx="9669642" cy="6857990"/>
          </a:xfrm>
          <a:prstGeom prst="rect">
            <a:avLst/>
          </a:prstGeom>
        </p:spPr>
      </p:pic>
      <p:sp>
        <p:nvSpPr>
          <p:cNvPr id="28" name="Rectangle 2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7534406" y="-136187"/>
            <a:ext cx="3822189" cy="189991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6600" dirty="0">
                <a:latin typeface="Acumin Pro" panose="020B0804020202020204" pitchFamily="34" charset="0"/>
                <a:ea typeface="+mj-ea"/>
                <a:cs typeface="+mj-cs"/>
              </a:rPr>
              <a:t>REVIEW</a:t>
            </a:r>
          </a:p>
        </p:txBody>
      </p:sp>
      <p:sp>
        <p:nvSpPr>
          <p:cNvPr id="2" name="TextBox 1"/>
          <p:cNvSpPr txBox="1"/>
          <p:nvPr/>
        </p:nvSpPr>
        <p:spPr>
          <a:xfrm>
            <a:off x="6653718" y="1475880"/>
            <a:ext cx="5173401" cy="5143500"/>
          </a:xfrm>
          <a:prstGeom prst="rect">
            <a:avLst/>
          </a:prstGeom>
        </p:spPr>
        <p:txBody>
          <a:bodyPr vert="horz" lIns="91440" tIns="45720" rIns="91440" bIns="45720" rtlCol="0">
            <a:normAutofit/>
          </a:bodyPr>
          <a:lstStyle/>
          <a:p>
            <a:pPr marL="0" marR="0" algn="ct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Last month, we learned about the time when the Lord had just freed the Israelites from slavery, and He gave them Ten Commandments.                                 The Ten Commandments were a path of freedom and happiness that taught and reminded the Israelites of the basics of how to love.</a:t>
            </a:r>
          </a:p>
          <a:p>
            <a:pPr marL="0" marR="0" algn="ct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Israelites had made a covenant or sacred agreement with God where the Israelites were supposed to keep God’s commandments and, in return, God would be their God. He would love and protect them as His own children. However, the Israelites were often unwilling to follow the laws and keep the covenant that they had made with God.  </a:t>
            </a:r>
          </a:p>
          <a:p>
            <a:pPr marL="0" marR="0" algn="ct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But God, who is love, had a wonderful plan!</a:t>
            </a:r>
          </a:p>
        </p:txBody>
      </p:sp>
    </p:spTree>
    <p:extLst>
      <p:ext uri="{BB962C8B-B14F-4D97-AF65-F5344CB8AC3E}">
        <p14:creationId xmlns:p14="http://schemas.microsoft.com/office/powerpoint/2010/main" val="4016339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298D601-E30D-1015-EE18-3BA230833792}"/>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74EF7848-6019-B6B5-9AFA-83531A8B95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holding a book and a staff&#10;&#10;Description automatically generated">
            <a:extLst>
              <a:ext uri="{FF2B5EF4-FFF2-40B4-BE49-F238E27FC236}">
                <a16:creationId xmlns:a16="http://schemas.microsoft.com/office/drawing/2014/main" id="{CDED8AE2-43BB-E7DD-C99F-125D8E323792}"/>
              </a:ext>
            </a:extLst>
          </p:cNvPr>
          <p:cNvPicPr>
            <a:picLocks noChangeAspect="1"/>
          </p:cNvPicPr>
          <p:nvPr/>
        </p:nvPicPr>
        <p:blipFill>
          <a:blip r:embed="rId2"/>
          <a:srcRect r="24214" b="1"/>
          <a:stretch/>
        </p:blipFill>
        <p:spPr>
          <a:xfrm>
            <a:off x="1" y="10"/>
            <a:ext cx="9669642" cy="6857990"/>
          </a:xfrm>
          <a:prstGeom prst="rect">
            <a:avLst/>
          </a:prstGeom>
        </p:spPr>
      </p:pic>
      <p:sp>
        <p:nvSpPr>
          <p:cNvPr id="28" name="Rectangle 27">
            <a:extLst>
              <a:ext uri="{FF2B5EF4-FFF2-40B4-BE49-F238E27FC236}">
                <a16:creationId xmlns:a16="http://schemas.microsoft.com/office/drawing/2014/main" id="{CA310653-523B-8A39-F85C-7AF0A69A5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957485C2-F10B-A569-F345-1F047835509E}"/>
              </a:ext>
            </a:extLst>
          </p:cNvPr>
          <p:cNvSpPr txBox="1"/>
          <p:nvPr/>
        </p:nvSpPr>
        <p:spPr>
          <a:xfrm>
            <a:off x="4532189" y="-62343"/>
            <a:ext cx="8252638" cy="189991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6600" dirty="0">
                <a:latin typeface="Acumin Pro" panose="020B0804020202020204" pitchFamily="34" charset="0"/>
                <a:ea typeface="+mj-ea"/>
                <a:cs typeface="+mj-cs"/>
              </a:rPr>
              <a:t>Jerimiah 31:31-34</a:t>
            </a:r>
          </a:p>
        </p:txBody>
      </p:sp>
      <p:sp>
        <p:nvSpPr>
          <p:cNvPr id="2" name="TextBox 1">
            <a:extLst>
              <a:ext uri="{FF2B5EF4-FFF2-40B4-BE49-F238E27FC236}">
                <a16:creationId xmlns:a16="http://schemas.microsoft.com/office/drawing/2014/main" id="{253D5B75-9CB0-9C48-21EC-0A295ECB76C2}"/>
              </a:ext>
            </a:extLst>
          </p:cNvPr>
          <p:cNvSpPr txBox="1"/>
          <p:nvPr/>
        </p:nvSpPr>
        <p:spPr>
          <a:xfrm>
            <a:off x="6007693" y="1775226"/>
            <a:ext cx="5346105" cy="5143500"/>
          </a:xfrm>
          <a:prstGeom prst="rect">
            <a:avLst/>
          </a:prstGeom>
        </p:spPr>
        <p:txBody>
          <a:bodyPr vert="horz" lIns="91440" tIns="45720" rIns="91440" bIns="45720" rtlCol="0">
            <a:normAutofit lnSpcReduction="10000"/>
          </a:bodyPr>
          <a:lstStyle/>
          <a:p>
            <a:pPr marL="0" marR="0" algn="ctr">
              <a:lnSpc>
                <a:spcPct val="107000"/>
              </a:lnSpc>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 days are coming, says the Lord, when I will make a new covenant with the house of Israel and the       house of Judah.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It will not be like the covenant I made with their fathers the day I took them by the hand and led them forth from the land of Egypt; for they broke my covenant and I had to show myself their master, says the Lord.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But this is the covenant which I will make with the house of Israel after those days, says the Lord.                I will place my law within them, and write it upon their hearts; I will be their God, and they shall be my people. No longer will they have need to teach their friends and kinsmen how to know the Lord.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All, from least to greatest, shall know me, says the Lord, for I will forgive their evildoing and remember their sins no more.”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234515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2F3E0D-AAA0-DB8A-C351-4FEBBB497AFD}"/>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8C819B8E-E234-B420-8385-036094F6E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holding a book and a staff&#10;&#10;Description automatically generated">
            <a:extLst>
              <a:ext uri="{FF2B5EF4-FFF2-40B4-BE49-F238E27FC236}">
                <a16:creationId xmlns:a16="http://schemas.microsoft.com/office/drawing/2014/main" id="{EAC13280-F82A-CC49-64F5-D4FDD367E3DF}"/>
              </a:ext>
            </a:extLst>
          </p:cNvPr>
          <p:cNvPicPr>
            <a:picLocks noChangeAspect="1"/>
          </p:cNvPicPr>
          <p:nvPr/>
        </p:nvPicPr>
        <p:blipFill>
          <a:blip r:embed="rId2"/>
          <a:srcRect r="24214" b="1"/>
          <a:stretch/>
        </p:blipFill>
        <p:spPr>
          <a:xfrm>
            <a:off x="-3047" y="10"/>
            <a:ext cx="9669642" cy="6857990"/>
          </a:xfrm>
          <a:prstGeom prst="rect">
            <a:avLst/>
          </a:prstGeom>
        </p:spPr>
      </p:pic>
      <p:sp>
        <p:nvSpPr>
          <p:cNvPr id="28" name="Rectangle 27">
            <a:extLst>
              <a:ext uri="{FF2B5EF4-FFF2-40B4-BE49-F238E27FC236}">
                <a16:creationId xmlns:a16="http://schemas.microsoft.com/office/drawing/2014/main" id="{33B394BE-2A6C-7B1D-90D7-358AB6FA4C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065562B-A38C-87F2-5C69-017EA623CF2C}"/>
              </a:ext>
            </a:extLst>
          </p:cNvPr>
          <p:cNvSpPr txBox="1"/>
          <p:nvPr/>
        </p:nvSpPr>
        <p:spPr>
          <a:xfrm>
            <a:off x="5895703" y="252550"/>
            <a:ext cx="5435857" cy="2969216"/>
          </a:xfrm>
          <a:prstGeom prst="rect">
            <a:avLst/>
          </a:prstGeom>
        </p:spPr>
        <p:txBody>
          <a:bodyPr vert="horz" lIns="91440" tIns="45720" rIns="91440" bIns="45720" rtlCol="0">
            <a:noAutofit/>
          </a:bodyPr>
          <a:lstStyle/>
          <a:p>
            <a:pPr marL="0" marR="0" algn="ctr">
              <a:lnSpc>
                <a:spcPct val="107000"/>
              </a:lnSpc>
              <a:spcAft>
                <a:spcPts val="800"/>
              </a:spcAft>
            </a:pPr>
            <a:r>
              <a:rPr lang="en-US" sz="2400" b="1" i="1" dirty="0">
                <a:effectLst/>
                <a:latin typeface="Calibri" panose="020F0502020204030204" pitchFamily="34" charset="0"/>
                <a:ea typeface="Calibri" panose="020F0502020204030204" pitchFamily="34" charset="0"/>
                <a:cs typeface="Times New Roman" panose="02020603050405020304" pitchFamily="18" charset="0"/>
              </a:rPr>
              <a:t>Who will make the New Covenant through which all people may know the Lord </a:t>
            </a:r>
          </a:p>
          <a:p>
            <a:pPr marL="0" marR="0" algn="ctr">
              <a:lnSpc>
                <a:spcPct val="107000"/>
              </a:lnSpc>
              <a:spcAft>
                <a:spcPts val="800"/>
              </a:spcAft>
            </a:pPr>
            <a:r>
              <a:rPr lang="en-US" sz="2400" b="1" i="1" dirty="0">
                <a:effectLst/>
                <a:latin typeface="Calibri" panose="020F0502020204030204" pitchFamily="34" charset="0"/>
                <a:ea typeface="Calibri" panose="020F0502020204030204" pitchFamily="34" charset="0"/>
                <a:cs typeface="Times New Roman" panose="02020603050405020304" pitchFamily="18" charset="0"/>
              </a:rPr>
              <a:t>and through which </a:t>
            </a:r>
          </a:p>
          <a:p>
            <a:pPr marL="0" marR="0" algn="ctr">
              <a:lnSpc>
                <a:spcPct val="107000"/>
              </a:lnSpc>
              <a:spcAft>
                <a:spcPts val="800"/>
              </a:spcAft>
            </a:pPr>
            <a:r>
              <a:rPr lang="en-US" sz="2400" b="1" i="1" dirty="0">
                <a:effectLst/>
                <a:latin typeface="Calibri" panose="020F0502020204030204" pitchFamily="34" charset="0"/>
                <a:ea typeface="Calibri" panose="020F0502020204030204" pitchFamily="34" charset="0"/>
                <a:cs typeface="Times New Roman" panose="02020603050405020304" pitchFamily="18" charset="0"/>
              </a:rPr>
              <a:t>God will forgive their evildoing and </a:t>
            </a:r>
          </a:p>
          <a:p>
            <a:pPr marL="0" marR="0" algn="ctr">
              <a:lnSpc>
                <a:spcPct val="107000"/>
              </a:lnSpc>
              <a:spcAft>
                <a:spcPts val="800"/>
              </a:spcAft>
            </a:pPr>
            <a:r>
              <a:rPr lang="en-US" sz="2400" b="1" i="1" dirty="0">
                <a:effectLst/>
                <a:latin typeface="Calibri" panose="020F0502020204030204" pitchFamily="34" charset="0"/>
                <a:ea typeface="Calibri" panose="020F0502020204030204" pitchFamily="34" charset="0"/>
                <a:cs typeface="Times New Roman" panose="02020603050405020304" pitchFamily="18" charset="0"/>
              </a:rPr>
              <a:t>remember their sins no more? </a:t>
            </a:r>
          </a:p>
          <a:p>
            <a:pPr marL="0" marR="0" algn="ctr">
              <a:lnSpc>
                <a:spcPct val="107000"/>
              </a:lnSpc>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 name="TextBox 2">
            <a:extLst>
              <a:ext uri="{FF2B5EF4-FFF2-40B4-BE49-F238E27FC236}">
                <a16:creationId xmlns:a16="http://schemas.microsoft.com/office/drawing/2014/main" id="{E33572BD-5CB7-5F5B-F573-F7D907066AAF}"/>
              </a:ext>
            </a:extLst>
          </p:cNvPr>
          <p:cNvSpPr txBox="1"/>
          <p:nvPr/>
        </p:nvSpPr>
        <p:spPr>
          <a:xfrm>
            <a:off x="6017624" y="3849189"/>
            <a:ext cx="5313936" cy="1569660"/>
          </a:xfrm>
          <a:prstGeom prst="rect">
            <a:avLst/>
          </a:prstGeom>
          <a:noFill/>
        </p:spPr>
        <p:txBody>
          <a:bodyPr wrap="square" rtlCol="0">
            <a:spAutoFit/>
          </a:bodyPr>
          <a:lstStyle/>
          <a:p>
            <a:pPr algn="ctr"/>
            <a:r>
              <a:rPr lang="en-US" sz="9600" dirty="0">
                <a:solidFill>
                  <a:srgbClr val="FF0000"/>
                </a:solidFill>
                <a:latin typeface="Engravers MT" panose="02090707080505020304" pitchFamily="18" charset="0"/>
              </a:rPr>
              <a:t>JESUS</a:t>
            </a:r>
          </a:p>
        </p:txBody>
      </p:sp>
    </p:spTree>
    <p:extLst>
      <p:ext uri="{BB962C8B-B14F-4D97-AF65-F5344CB8AC3E}">
        <p14:creationId xmlns:p14="http://schemas.microsoft.com/office/powerpoint/2010/main" val="405625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4"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2436044" y="216096"/>
            <a:ext cx="7319889" cy="646331"/>
          </a:xfrm>
          <a:prstGeom prst="rect">
            <a:avLst/>
          </a:prstGeom>
          <a:noFill/>
        </p:spPr>
        <p:txBody>
          <a:bodyPr wrap="none" rtlCol="0">
            <a:spAutoFit/>
          </a:bodyPr>
          <a:lstStyle/>
          <a:p>
            <a:pPr algn="ctr"/>
            <a:r>
              <a:rPr lang="en-US" sz="3600" dirty="0">
                <a:effectLst/>
                <a:latin typeface="Calibri" panose="020F0502020204030204" pitchFamily="34" charset="0"/>
                <a:ea typeface="Calibri" panose="020F0502020204030204" pitchFamily="34" charset="0"/>
                <a:cs typeface="Times New Roman" panose="02020603050405020304" pitchFamily="18" charset="0"/>
              </a:rPr>
              <a:t>WATCH: Bite Size Catholic; Incarnation</a:t>
            </a:r>
            <a:endParaRPr lang="es-MX" sz="3600" b="1" dirty="0">
              <a:solidFill>
                <a:schemeClr val="bg1"/>
              </a:solidFill>
            </a:endParaRPr>
          </a:p>
        </p:txBody>
      </p:sp>
      <p:sp>
        <p:nvSpPr>
          <p:cNvPr id="7" name="TextBox 6">
            <a:extLst>
              <a:ext uri="{FF2B5EF4-FFF2-40B4-BE49-F238E27FC236}">
                <a16:creationId xmlns:a16="http://schemas.microsoft.com/office/drawing/2014/main" id="{2EE2D86F-2015-D3D2-D744-D9273E4069A4}"/>
              </a:ext>
            </a:extLst>
          </p:cNvPr>
          <p:cNvSpPr txBox="1"/>
          <p:nvPr/>
        </p:nvSpPr>
        <p:spPr>
          <a:xfrm>
            <a:off x="2876659" y="6266352"/>
            <a:ext cx="6438682" cy="388696"/>
          </a:xfrm>
          <a:prstGeom prst="rect">
            <a:avLst/>
          </a:prstGeom>
          <a:noFill/>
        </p:spPr>
        <p:txBody>
          <a:bodyPr wrap="square" rtlCol="0">
            <a:spAutoFit/>
          </a:bodyPr>
          <a:lstStyle/>
          <a:p>
            <a:pPr marL="457200" marR="0" indent="457200">
              <a:lnSpc>
                <a:spcPct val="107000"/>
              </a:lnSpc>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https://</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youtu.be/XCljcyKW8CY?si=IgptgC5K3MFEjz2-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Online Media 1" title="Bite Size Catholic: The Incarnation">
            <a:hlinkClick r:id="" action="ppaction://media"/>
            <a:extLst>
              <a:ext uri="{FF2B5EF4-FFF2-40B4-BE49-F238E27FC236}">
                <a16:creationId xmlns:a16="http://schemas.microsoft.com/office/drawing/2014/main" id="{C2319062-307E-57FA-B8C8-3CFE03245EEB}"/>
              </a:ext>
            </a:extLst>
          </p:cNvPr>
          <p:cNvPicPr>
            <a:picLocks noRot="1" noChangeAspect="1"/>
          </p:cNvPicPr>
          <p:nvPr>
            <a:videoFile r:link="rId1"/>
          </p:nvPr>
        </p:nvPicPr>
        <p:blipFill>
          <a:blip r:embed="rId4"/>
          <a:stretch>
            <a:fillRect/>
          </a:stretch>
        </p:blipFill>
        <p:spPr>
          <a:xfrm>
            <a:off x="1892132" y="1227416"/>
            <a:ext cx="8407711" cy="4750368"/>
          </a:xfrm>
          <a:prstGeom prst="rect">
            <a:avLst/>
          </a:prstGeom>
        </p:spPr>
      </p:pic>
    </p:spTree>
    <p:extLst>
      <p:ext uri="{BB962C8B-B14F-4D97-AF65-F5344CB8AC3E}">
        <p14:creationId xmlns:p14="http://schemas.microsoft.com/office/powerpoint/2010/main" val="273605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9105" y="-150441"/>
            <a:ext cx="5457217" cy="180730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b="1" dirty="0">
                <a:solidFill>
                  <a:srgbClr val="002060"/>
                </a:solidFill>
                <a:effectLst/>
                <a:latin typeface="+mj-lt"/>
                <a:ea typeface="+mj-ea"/>
                <a:cs typeface="+mj-cs"/>
              </a:rPr>
              <a:t> </a:t>
            </a:r>
            <a:r>
              <a:rPr lang="en-US" sz="5400" b="1" i="1" dirty="0">
                <a:solidFill>
                  <a:srgbClr val="002060"/>
                </a:solidFill>
                <a:effectLst/>
                <a:latin typeface="+mj-lt"/>
                <a:ea typeface="+mj-ea"/>
                <a:cs typeface="+mj-cs"/>
              </a:rPr>
              <a:t>THE INCARNATION</a:t>
            </a:r>
            <a:endParaRPr lang="en-US" sz="5400" b="1" i="1" dirty="0">
              <a:solidFill>
                <a:srgbClr val="002060"/>
              </a:solidFill>
              <a:latin typeface="+mj-lt"/>
              <a:ea typeface="+mj-ea"/>
              <a:cs typeface="+mj-cs"/>
            </a:endParaRPr>
          </a:p>
        </p:txBody>
      </p:sp>
      <p:sp>
        <p:nvSpPr>
          <p:cNvPr id="8" name="TextBox 7">
            <a:extLst>
              <a:ext uri="{FF2B5EF4-FFF2-40B4-BE49-F238E27FC236}">
                <a16:creationId xmlns:a16="http://schemas.microsoft.com/office/drawing/2014/main" id="{F47FB6F4-CF33-2B0F-B7F4-853114ABD537}"/>
              </a:ext>
            </a:extLst>
          </p:cNvPr>
          <p:cNvSpPr txBox="1"/>
          <p:nvPr/>
        </p:nvSpPr>
        <p:spPr>
          <a:xfrm>
            <a:off x="389105" y="1384664"/>
            <a:ext cx="5457218" cy="5294810"/>
          </a:xfrm>
          <a:prstGeom prst="rect">
            <a:avLst/>
          </a:prstGeom>
        </p:spPr>
        <p:txBody>
          <a:bodyPr vert="horz" lIns="91440" tIns="45720" rIns="91440" bIns="45720" rtlCol="0">
            <a:normAutofit lnSpcReduction="10000"/>
          </a:bodyPr>
          <a:lstStyle/>
          <a:p>
            <a:pPr algn="ctr">
              <a:lnSpc>
                <a:spcPct val="90000"/>
              </a:lnSpc>
              <a:spcAft>
                <a:spcPts val="800"/>
              </a:spcAft>
            </a:pPr>
            <a:r>
              <a:rPr lang="en-US" sz="2100" b="1" dirty="0">
                <a:solidFill>
                  <a:srgbClr val="002060"/>
                </a:solidFill>
                <a:effectLst/>
              </a:rPr>
              <a:t>The Incarnation is when                                         “the Son of God was made ‘flesh’ and became truly man, “body and soul like us, to save </a:t>
            </a:r>
            <a:r>
              <a:rPr lang="en-US" sz="2100" b="1" dirty="0">
                <a:solidFill>
                  <a:srgbClr val="002060"/>
                </a:solidFill>
              </a:rPr>
              <a:t>us</a:t>
            </a:r>
            <a:r>
              <a:rPr lang="en-US" sz="2100" b="1" dirty="0">
                <a:solidFill>
                  <a:srgbClr val="002060"/>
                </a:solidFill>
                <a:effectLst/>
              </a:rPr>
              <a:t>.”                             </a:t>
            </a:r>
            <a:r>
              <a:rPr lang="en-US" sz="1400" b="1" dirty="0">
                <a:solidFill>
                  <a:srgbClr val="002060"/>
                </a:solidFill>
              </a:rPr>
              <a:t>(</a:t>
            </a:r>
            <a:r>
              <a:rPr lang="en-US" sz="1400" b="1" dirty="0" err="1">
                <a:solidFill>
                  <a:srgbClr val="002060"/>
                </a:solidFill>
              </a:rPr>
              <a:t>Jn</a:t>
            </a:r>
            <a:r>
              <a:rPr lang="en-US" sz="1400" b="1" dirty="0">
                <a:solidFill>
                  <a:srgbClr val="002060"/>
                </a:solidFill>
              </a:rPr>
              <a:t> 1:14 &amp; CCCC, no. 86) </a:t>
            </a:r>
          </a:p>
          <a:p>
            <a:pPr marR="0">
              <a:lnSpc>
                <a:spcPct val="90000"/>
              </a:lnSpc>
              <a:spcAft>
                <a:spcPts val="800"/>
              </a:spcAft>
            </a:pPr>
            <a:endParaRPr lang="en-US" sz="2100" b="1" dirty="0">
              <a:solidFill>
                <a:srgbClr val="002060"/>
              </a:solidFill>
              <a:effectLst/>
            </a:endParaRPr>
          </a:p>
          <a:p>
            <a:pPr marR="0" algn="ctr">
              <a:lnSpc>
                <a:spcPct val="90000"/>
              </a:lnSpc>
              <a:spcAft>
                <a:spcPts val="800"/>
              </a:spcAft>
            </a:pPr>
            <a:r>
              <a:rPr lang="en-US" sz="2100" b="1" dirty="0">
                <a:solidFill>
                  <a:srgbClr val="002060"/>
                </a:solidFill>
                <a:effectLst/>
              </a:rPr>
              <a:t>God would teach all people true love through           His own sacrificial love for us! </a:t>
            </a:r>
          </a:p>
          <a:p>
            <a:pPr marR="0" algn="ctr">
              <a:lnSpc>
                <a:spcPct val="90000"/>
              </a:lnSpc>
              <a:spcAft>
                <a:spcPts val="800"/>
              </a:spcAft>
            </a:pPr>
            <a:endParaRPr lang="en-US" sz="2100" b="1" dirty="0">
              <a:solidFill>
                <a:srgbClr val="002060"/>
              </a:solidFill>
              <a:effectLst/>
            </a:endParaRPr>
          </a:p>
          <a:p>
            <a:pPr marR="0" algn="ctr">
              <a:lnSpc>
                <a:spcPct val="90000"/>
              </a:lnSpc>
              <a:spcAft>
                <a:spcPts val="800"/>
              </a:spcAft>
            </a:pPr>
            <a:r>
              <a:rPr lang="en-US" sz="2100" b="1" dirty="0">
                <a:solidFill>
                  <a:srgbClr val="002060"/>
                </a:solidFill>
                <a:effectLst/>
              </a:rPr>
              <a:t>The Father gave us His Son, Jesus, to teach us how to love through His words, His actions, and most powerfully, in the laying down of            His life for us.</a:t>
            </a:r>
          </a:p>
          <a:p>
            <a:pPr marR="0" algn="ctr">
              <a:lnSpc>
                <a:spcPct val="90000"/>
              </a:lnSpc>
              <a:spcAft>
                <a:spcPts val="800"/>
              </a:spcAft>
            </a:pPr>
            <a:endParaRPr lang="en-US" sz="2100" b="1" dirty="0">
              <a:solidFill>
                <a:srgbClr val="002060"/>
              </a:solidFill>
              <a:effectLst/>
            </a:endParaRPr>
          </a:p>
          <a:p>
            <a:pPr marR="0" algn="ctr">
              <a:lnSpc>
                <a:spcPct val="90000"/>
              </a:lnSpc>
              <a:spcAft>
                <a:spcPts val="800"/>
              </a:spcAft>
            </a:pPr>
            <a:r>
              <a:rPr lang="en-US" sz="2100" b="1" dirty="0">
                <a:solidFill>
                  <a:srgbClr val="002060"/>
                </a:solidFill>
                <a:effectLst/>
              </a:rPr>
              <a:t>Even more, not only did Jesus teach us to love, but by His love poured out for us, He rescued us from sin and gave us the grace to love God, others and ourselves.</a:t>
            </a:r>
          </a:p>
          <a:p>
            <a:pPr indent="-228600">
              <a:lnSpc>
                <a:spcPct val="90000"/>
              </a:lnSpc>
              <a:buFont typeface="Arial" panose="020B0604020202020204" pitchFamily="34" charset="0"/>
              <a:buChar char="•"/>
            </a:pPr>
            <a:endParaRPr lang="en-US" sz="1400" dirty="0"/>
          </a:p>
        </p:txBody>
      </p:sp>
      <p:pic>
        <p:nvPicPr>
          <p:cNvPr id="11" name="Picture 10" descr="A painting of a person holding a baby&#10;&#10;AI-generated content may be incorrect.">
            <a:extLst>
              <a:ext uri="{FF2B5EF4-FFF2-40B4-BE49-F238E27FC236}">
                <a16:creationId xmlns:a16="http://schemas.microsoft.com/office/drawing/2014/main" id="{7D9A7E9C-22B2-15D6-636D-6CBBE13396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177029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68447-8AF4-4D76-59BC-CB72A6ECB9CF}"/>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E2F93B6-33A4-D0F2-9F30-F06525FC704F}"/>
              </a:ext>
            </a:extLst>
          </p:cNvPr>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a:extLst>
              <a:ext uri="{FF2B5EF4-FFF2-40B4-BE49-F238E27FC236}">
                <a16:creationId xmlns:a16="http://schemas.microsoft.com/office/drawing/2014/main" id="{3082C0E1-4E5D-5092-8B35-715D5DA26001}"/>
              </a:ext>
            </a:extLst>
          </p:cNvPr>
          <p:cNvSpPr txBox="1"/>
          <p:nvPr/>
        </p:nvSpPr>
        <p:spPr>
          <a:xfrm>
            <a:off x="3423374" y="185319"/>
            <a:ext cx="5345246" cy="646331"/>
          </a:xfrm>
          <a:prstGeom prst="rect">
            <a:avLst/>
          </a:prstGeom>
          <a:noFill/>
        </p:spPr>
        <p:txBody>
          <a:bodyPr wrap="none" rtlCol="0">
            <a:spAutoFit/>
          </a:bodyPr>
          <a:lstStyle/>
          <a:p>
            <a:pPr algn="ctr"/>
            <a:r>
              <a:rPr lang="en-US" sz="3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Sermon on the Mount</a:t>
            </a:r>
            <a:endParaRPr lang="es-MX" sz="5400" b="1" dirty="0">
              <a:solidFill>
                <a:srgbClr val="FF0000"/>
              </a:solidFill>
            </a:endParaRPr>
          </a:p>
        </p:txBody>
      </p:sp>
      <p:sp>
        <p:nvSpPr>
          <p:cNvPr id="8" name="TextBox 7">
            <a:extLst>
              <a:ext uri="{FF2B5EF4-FFF2-40B4-BE49-F238E27FC236}">
                <a16:creationId xmlns:a16="http://schemas.microsoft.com/office/drawing/2014/main" id="{13DF906E-8A4A-C71B-0B75-D37CB32B5EAF}"/>
              </a:ext>
            </a:extLst>
          </p:cNvPr>
          <p:cNvSpPr txBox="1"/>
          <p:nvPr/>
        </p:nvSpPr>
        <p:spPr>
          <a:xfrm>
            <a:off x="209006" y="1193074"/>
            <a:ext cx="5164183" cy="5419561"/>
          </a:xfrm>
          <a:prstGeom prst="rect">
            <a:avLst/>
          </a:prstGeom>
          <a:noFill/>
        </p:spPr>
        <p:txBody>
          <a:bodyPr wrap="square" rtlCol="0">
            <a:spAutoFit/>
          </a:bodyPr>
          <a:lstStyle/>
          <a:p>
            <a:pPr marL="0" marR="0" algn="ctr">
              <a:lnSpc>
                <a:spcPct val="107000"/>
              </a:lnSpc>
              <a:spcAft>
                <a:spcPts val="80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In Jesus’ first public sermon, the Sermon on the Mount, Jesus expands and fulfills the Old </a:t>
            </a:r>
            <a:r>
              <a:rPr lang="en-US" sz="3200" dirty="0">
                <a:latin typeface="Calibri" panose="020F0502020204030204" pitchFamily="34" charset="0"/>
                <a:ea typeface="Calibri" panose="020F0502020204030204" pitchFamily="34" charset="0"/>
                <a:cs typeface="Times New Roman" panose="02020603050405020304" pitchFamily="18" charset="0"/>
              </a:rPr>
              <a:t>Law</a:t>
            </a:r>
            <a:r>
              <a:rPr lang="en-US" sz="3200" dirty="0">
                <a:effectLst/>
                <a:latin typeface="Calibri" panose="020F0502020204030204" pitchFamily="34" charset="0"/>
                <a:ea typeface="Calibri" panose="020F0502020204030204" pitchFamily="34" charset="0"/>
                <a:cs typeface="Times New Roman" panose="02020603050405020304" pitchFamily="18" charset="0"/>
              </a:rPr>
              <a:t> of love that            God gave to Moses.</a:t>
            </a:r>
          </a:p>
          <a:p>
            <a:pPr marL="0" marR="0" algn="ctr">
              <a:lnSpc>
                <a:spcPct val="107000"/>
              </a:lnSpc>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He begins this sermon by teaching us the           Beatitudes.</a:t>
            </a:r>
          </a:p>
          <a:p>
            <a:endParaRPr lang="en-US" dirty="0"/>
          </a:p>
        </p:txBody>
      </p:sp>
      <p:pic>
        <p:nvPicPr>
          <p:cNvPr id="3" name="Online Media 2" title="Jesus Gives the Beatitudes (The Chosen Scene)">
            <a:hlinkClick r:id="" action="ppaction://media"/>
            <a:extLst>
              <a:ext uri="{FF2B5EF4-FFF2-40B4-BE49-F238E27FC236}">
                <a16:creationId xmlns:a16="http://schemas.microsoft.com/office/drawing/2014/main" id="{461DA7D6-631F-7491-C421-50DF99CFA28D}"/>
              </a:ext>
            </a:extLst>
          </p:cNvPr>
          <p:cNvPicPr>
            <a:picLocks noRot="1" noChangeAspect="1"/>
          </p:cNvPicPr>
          <p:nvPr>
            <a:videoFile r:link="rId1"/>
          </p:nvPr>
        </p:nvPicPr>
        <p:blipFill>
          <a:blip r:embed="rId3"/>
          <a:stretch>
            <a:fillRect/>
          </a:stretch>
        </p:blipFill>
        <p:spPr>
          <a:xfrm>
            <a:off x="5656597" y="1939895"/>
            <a:ext cx="6224046" cy="3516594"/>
          </a:xfrm>
          <a:prstGeom prst="rect">
            <a:avLst/>
          </a:prstGeom>
          <a:ln w="38100">
            <a:solidFill>
              <a:schemeClr val="tx1"/>
            </a:solidFill>
          </a:ln>
        </p:spPr>
      </p:pic>
      <p:sp>
        <p:nvSpPr>
          <p:cNvPr id="6" name="TextBox 5">
            <a:extLst>
              <a:ext uri="{FF2B5EF4-FFF2-40B4-BE49-F238E27FC236}">
                <a16:creationId xmlns:a16="http://schemas.microsoft.com/office/drawing/2014/main" id="{EFF3156D-F0D5-73F3-F579-B3ABDBEBD578}"/>
              </a:ext>
            </a:extLst>
          </p:cNvPr>
          <p:cNvSpPr txBox="1"/>
          <p:nvPr/>
        </p:nvSpPr>
        <p:spPr>
          <a:xfrm>
            <a:off x="6046784" y="5704679"/>
            <a:ext cx="5443671" cy="646331"/>
          </a:xfrm>
          <a:prstGeom prst="rect">
            <a:avLst/>
          </a:prstGeom>
          <a:noFill/>
        </p:spPr>
        <p:txBody>
          <a:bodyPr wrap="square" rtlCol="0">
            <a:spAutoFit/>
          </a:bodyPr>
          <a:lstStyle/>
          <a:p>
            <a:r>
              <a:rPr lang="en-US" dirty="0">
                <a:hlinkClick r:id="rId4"/>
              </a:rPr>
              <a:t>https://youtu.be/o5OnF3sg0cY?si=mRaw6dupxooscKR7</a:t>
            </a:r>
            <a:endParaRPr lang="en-US" dirty="0"/>
          </a:p>
          <a:p>
            <a:endParaRPr lang="en-US" dirty="0"/>
          </a:p>
        </p:txBody>
      </p:sp>
    </p:spTree>
    <p:extLst>
      <p:ext uri="{BB962C8B-B14F-4D97-AF65-F5344CB8AC3E}">
        <p14:creationId xmlns:p14="http://schemas.microsoft.com/office/powerpoint/2010/main" val="269341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20858</TotalTime>
  <Words>1064</Words>
  <Application>Microsoft Office PowerPoint</Application>
  <PresentationFormat>Widescreen</PresentationFormat>
  <Paragraphs>69</Paragraphs>
  <Slides>14</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Acumin Pro</vt:lpstr>
      <vt:lpstr>Antenna Black</vt:lpstr>
      <vt:lpstr>Arial</vt:lpstr>
      <vt:lpstr>Calibri</vt:lpstr>
      <vt:lpstr>Calibri Light</vt:lpstr>
      <vt:lpstr>Engravers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Oppermann</dc:creator>
  <cp:lastModifiedBy>Patrick Metts, LPC</cp:lastModifiedBy>
  <cp:revision>139</cp:revision>
  <dcterms:created xsi:type="dcterms:W3CDTF">2021-11-19T16:04:10Z</dcterms:created>
  <dcterms:modified xsi:type="dcterms:W3CDTF">2025-02-20T16:33:36Z</dcterms:modified>
</cp:coreProperties>
</file>